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IBM Plex Sans Arabic"/>
      <p:regular r:id="rId23"/>
      <p:bold r:id="rId24"/>
    </p:embeddedFont>
    <p:embeddedFont>
      <p:font typeface="Amiri"/>
      <p:regular r:id="rId25"/>
      <p:bold r:id="rId26"/>
      <p:italic r:id="rId27"/>
      <p:boldItalic r:id="rId28"/>
    </p:embeddedFont>
    <p:embeddedFont>
      <p:font typeface="IBM Plex Sans Arabic SemiBo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5DDABB-280F-4DCF-809B-B15A3AAA2EC5}">
  <a:tblStyle styleId="{565DDABB-280F-4DCF-809B-B15A3AAA2E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IBMPlexSansArabic-bold.fntdata"/><Relationship Id="rId23" Type="http://schemas.openxmlformats.org/officeDocument/2006/relationships/font" Target="fonts/IBMPlexSansArabi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Amiri-bold.fntdata"/><Relationship Id="rId25" Type="http://schemas.openxmlformats.org/officeDocument/2006/relationships/font" Target="fonts/Amiri-regular.fntdata"/><Relationship Id="rId28" Type="http://schemas.openxmlformats.org/officeDocument/2006/relationships/font" Target="fonts/Amiri-boldItalic.fntdata"/><Relationship Id="rId27" Type="http://schemas.openxmlformats.org/officeDocument/2006/relationships/font" Target="fonts/Amiri-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IBMPlexSansArabicSemiBold-regular.fntdata"/><Relationship Id="rId7" Type="http://schemas.openxmlformats.org/officeDocument/2006/relationships/notesMaster" Target="notesMasters/notesMaster1.xml"/><Relationship Id="rId8" Type="http://schemas.openxmlformats.org/officeDocument/2006/relationships/slide" Target="slides/slide1.xml"/><Relationship Id="rId30" Type="http://schemas.openxmlformats.org/officeDocument/2006/relationships/font" Target="fonts/IBMPlexSansArabicSemiBold-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49dd11acc3_0_886: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349dd11acc3_0_8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8: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9: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0: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04d9546375_0_281: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04d954637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04d9546375_0_335: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04d9546375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4d9546375_0_46: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304d9546375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4d9546375_0_114: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304d954637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a0b68fed5_0_32: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4a0b68fed5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5:notes"/>
          <p:cNvSpPr/>
          <p:nvPr>
            <p:ph idx="2" type="sldImg"/>
          </p:nvPr>
        </p:nvSpPr>
        <p:spPr>
          <a:xfrm>
            <a:off x="38132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1"/>
          <p:cNvSpPr txBox="1"/>
          <p:nvPr>
            <p:ph idx="1" type="body"/>
          </p:nvPr>
        </p:nvSpPr>
        <p:spPr>
          <a:xfrm>
            <a:off x="311700" y="4230575"/>
            <a:ext cx="59991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1" name="Google Shape;5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121437"/>
        </a:solidFill>
      </p:bgPr>
    </p:bg>
    <p:spTree>
      <p:nvGrpSpPr>
        <p:cNvPr id="56" name="Shape 56"/>
        <p:cNvGrpSpPr/>
        <p:nvPr/>
      </p:nvGrpSpPr>
      <p:grpSpPr>
        <a:xfrm>
          <a:off x="0" y="0"/>
          <a:ext cx="0" cy="0"/>
          <a:chOff x="0" y="0"/>
          <a:chExt cx="0" cy="0"/>
        </a:xfrm>
      </p:grpSpPr>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pic>
        <p:nvPicPr>
          <p:cNvPr id="58" name="Google Shape;58;p14"/>
          <p:cNvPicPr preferRelativeResize="0"/>
          <p:nvPr/>
        </p:nvPicPr>
        <p:blipFill rotWithShape="1">
          <a:blip r:embed="rId2">
            <a:alphaModFix amt="70000"/>
          </a:blip>
          <a:srcRect b="0" l="25423" r="0" t="0"/>
          <a:stretch/>
        </p:blipFill>
        <p:spPr>
          <a:xfrm>
            <a:off x="0" y="2189175"/>
            <a:ext cx="3296077" cy="2954326"/>
          </a:xfrm>
          <a:prstGeom prst="rect">
            <a:avLst/>
          </a:prstGeom>
          <a:noFill/>
          <a:ln>
            <a:noFill/>
          </a:ln>
        </p:spPr>
      </p:pic>
      <p:pic>
        <p:nvPicPr>
          <p:cNvPr id="59" name="Google Shape;59;p14"/>
          <p:cNvPicPr preferRelativeResize="0"/>
          <p:nvPr/>
        </p:nvPicPr>
        <p:blipFill>
          <a:blip r:embed="rId3">
            <a:alphaModFix/>
          </a:blip>
          <a:stretch>
            <a:fillRect/>
          </a:stretch>
        </p:blipFill>
        <p:spPr>
          <a:xfrm>
            <a:off x="205625" y="179175"/>
            <a:ext cx="1052600" cy="28577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121437"/>
        </a:solidFill>
      </p:bgPr>
    </p:bg>
    <p:spTree>
      <p:nvGrpSpPr>
        <p:cNvPr id="60" name="Shape 60"/>
        <p:cNvGrpSpPr/>
        <p:nvPr/>
      </p:nvGrpSpPr>
      <p:grpSpPr>
        <a:xfrm>
          <a:off x="0" y="0"/>
          <a:ext cx="0" cy="0"/>
          <a:chOff x="0" y="0"/>
          <a:chExt cx="0" cy="0"/>
        </a:xfrm>
      </p:grpSpPr>
      <p:sp>
        <p:nvSpPr>
          <p:cNvPr id="61" name="Google Shape;61;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pic>
        <p:nvPicPr>
          <p:cNvPr id="63" name="Google Shape;63;p15"/>
          <p:cNvPicPr preferRelativeResize="0"/>
          <p:nvPr/>
        </p:nvPicPr>
        <p:blipFill rotWithShape="1">
          <a:blip r:embed="rId2">
            <a:alphaModFix amt="60000"/>
          </a:blip>
          <a:srcRect b="46452" l="0" r="0" t="0"/>
          <a:stretch/>
        </p:blipFill>
        <p:spPr>
          <a:xfrm>
            <a:off x="0" y="3561496"/>
            <a:ext cx="4419599" cy="1581999"/>
          </a:xfrm>
          <a:prstGeom prst="rect">
            <a:avLst/>
          </a:prstGeom>
          <a:noFill/>
          <a:ln>
            <a:noFill/>
          </a:ln>
        </p:spPr>
      </p:pic>
      <p:pic>
        <p:nvPicPr>
          <p:cNvPr id="64" name="Google Shape;64;p15"/>
          <p:cNvPicPr preferRelativeResize="0"/>
          <p:nvPr/>
        </p:nvPicPr>
        <p:blipFill>
          <a:blip r:embed="rId3">
            <a:alphaModFix/>
          </a:blip>
          <a:stretch>
            <a:fillRect/>
          </a:stretch>
        </p:blipFill>
        <p:spPr>
          <a:xfrm>
            <a:off x="205625" y="179175"/>
            <a:ext cx="1052600" cy="28577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1"/>
          <p:cNvSpPr txBox="1"/>
          <p:nvPr>
            <p:ph type="title"/>
          </p:nvPr>
        </p:nvSpPr>
        <p:spPr>
          <a:xfrm>
            <a:off x="265500" y="1233175"/>
            <a:ext cx="40449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7" name="Google Shape;87;p21"/>
          <p:cNvSpPr txBox="1"/>
          <p:nvPr>
            <p:ph idx="1" type="subTitle"/>
          </p:nvPr>
        </p:nvSpPr>
        <p:spPr>
          <a:xfrm>
            <a:off x="265500" y="2803075"/>
            <a:ext cx="40449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121437"/>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pic>
        <p:nvPicPr>
          <p:cNvPr id="14" name="Google Shape;14;p3"/>
          <p:cNvPicPr preferRelativeResize="0"/>
          <p:nvPr/>
        </p:nvPicPr>
        <p:blipFill rotWithShape="1">
          <a:blip r:embed="rId2">
            <a:alphaModFix amt="60000"/>
          </a:blip>
          <a:srcRect b="46451" l="0" r="0" t="0"/>
          <a:stretch/>
        </p:blipFill>
        <p:spPr>
          <a:xfrm>
            <a:off x="0" y="3561496"/>
            <a:ext cx="4419599" cy="1581999"/>
          </a:xfrm>
          <a:prstGeom prst="rect">
            <a:avLst/>
          </a:prstGeom>
          <a:noFill/>
          <a:ln>
            <a:noFill/>
          </a:ln>
        </p:spPr>
      </p:pic>
      <p:pic>
        <p:nvPicPr>
          <p:cNvPr id="15" name="Google Shape;15;p3"/>
          <p:cNvPicPr preferRelativeResize="0"/>
          <p:nvPr/>
        </p:nvPicPr>
        <p:blipFill rotWithShape="1">
          <a:blip r:embed="rId3">
            <a:alphaModFix/>
          </a:blip>
          <a:srcRect b="0" l="0" r="0" t="0"/>
          <a:stretch/>
        </p:blipFill>
        <p:spPr>
          <a:xfrm>
            <a:off x="205625" y="179175"/>
            <a:ext cx="1052600" cy="28577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0575"/>
            <a:ext cx="59991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5" name="Google Shape;95;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121437"/>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pic>
        <p:nvPicPr>
          <p:cNvPr id="18" name="Google Shape;18;p4"/>
          <p:cNvPicPr preferRelativeResize="0"/>
          <p:nvPr/>
        </p:nvPicPr>
        <p:blipFill rotWithShape="1">
          <a:blip r:embed="rId2">
            <a:alphaModFix amt="70000"/>
          </a:blip>
          <a:srcRect b="0" l="25422" r="0" t="0"/>
          <a:stretch/>
        </p:blipFill>
        <p:spPr>
          <a:xfrm>
            <a:off x="0" y="2189175"/>
            <a:ext cx="3296077" cy="2954326"/>
          </a:xfrm>
          <a:prstGeom prst="rect">
            <a:avLst/>
          </a:prstGeom>
          <a:noFill/>
          <a:ln>
            <a:noFill/>
          </a:ln>
        </p:spPr>
      </p:pic>
      <p:pic>
        <p:nvPicPr>
          <p:cNvPr id="19" name="Google Shape;19;p4"/>
          <p:cNvPicPr preferRelativeResize="0"/>
          <p:nvPr/>
        </p:nvPicPr>
        <p:blipFill rotWithShape="1">
          <a:blip r:embed="rId3">
            <a:alphaModFix/>
          </a:blip>
          <a:srcRect b="0" l="0" r="0" t="0"/>
          <a:stretch/>
        </p:blipFill>
        <p:spPr>
          <a:xfrm>
            <a:off x="205625" y="179175"/>
            <a:ext cx="1052600" cy="2857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0"/>
          <p:cNvSpPr txBox="1"/>
          <p:nvPr>
            <p:ph type="title"/>
          </p:nvPr>
        </p:nvSpPr>
        <p:spPr>
          <a:xfrm>
            <a:off x="265500" y="1233175"/>
            <a:ext cx="40449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10"/>
          <p:cNvSpPr txBox="1"/>
          <p:nvPr>
            <p:ph idx="1" type="subTitle"/>
          </p:nvPr>
        </p:nvSpPr>
        <p:spPr>
          <a:xfrm>
            <a:off x="265500" y="2803075"/>
            <a:ext cx="40449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1pPr>
            <a:lvl2pPr lvl="1"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2pPr>
            <a:lvl3pPr lvl="2"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3pPr>
            <a:lvl4pPr lvl="3"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4pPr>
            <a:lvl5pPr lvl="4"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5pPr>
            <a:lvl6pPr lvl="5"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6pPr>
            <a:lvl7pPr lvl="6"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7pPr>
            <a:lvl8pPr lvl="7"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8pPr>
            <a:lvl9pPr lvl="8" marR="0" rtl="0" algn="l">
              <a:lnSpc>
                <a:spcPct val="100000"/>
              </a:lnSpc>
              <a:spcBef>
                <a:spcPts val="0"/>
              </a:spcBef>
              <a:spcAft>
                <a:spcPts val="0"/>
              </a:spcAft>
              <a:buClr>
                <a:schemeClr val="dk1"/>
              </a:buClr>
              <a:buSzPts val="2800"/>
              <a:buFont typeface="IBM Plex Sans Arabic"/>
              <a:buNone/>
              <a:defRPr b="0" i="0" sz="2800" u="none" cap="none" strike="noStrike">
                <a:solidFill>
                  <a:schemeClr val="dk1"/>
                </a:solidFill>
                <a:latin typeface="IBM Plex Sans Arabic"/>
                <a:ea typeface="IBM Plex Sans Arabic"/>
                <a:cs typeface="IBM Plex Sans Arabic"/>
                <a:sym typeface="IBM Plex Sans Arab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IBM Plex Sans Arabic"/>
              <a:buChar char="●"/>
              <a:defRPr b="0" i="0" sz="1800" u="none" cap="none" strike="noStrike">
                <a:solidFill>
                  <a:schemeClr val="dk2"/>
                </a:solidFill>
                <a:latin typeface="IBM Plex Sans Arabic"/>
                <a:ea typeface="IBM Plex Sans Arabic"/>
                <a:cs typeface="IBM Plex Sans Arabic"/>
                <a:sym typeface="IBM Plex Sans Arabic"/>
              </a:defRPr>
            </a:lvl1pPr>
            <a:lvl2pPr indent="-317500" lvl="1" marL="914400" marR="0" rtl="0" algn="l">
              <a:lnSpc>
                <a:spcPct val="115000"/>
              </a:lnSpc>
              <a:spcBef>
                <a:spcPts val="0"/>
              </a:spcBef>
              <a:spcAft>
                <a:spcPts val="0"/>
              </a:spcAft>
              <a:buClr>
                <a:schemeClr val="dk2"/>
              </a:buClr>
              <a:buSzPts val="1400"/>
              <a:buFont typeface="IBM Plex Sans Arabic"/>
              <a:buChar char="○"/>
              <a:defRPr b="0" i="0" sz="1400" u="none" cap="none" strike="noStrike">
                <a:solidFill>
                  <a:schemeClr val="dk2"/>
                </a:solidFill>
                <a:latin typeface="IBM Plex Sans Arabic"/>
                <a:ea typeface="IBM Plex Sans Arabic"/>
                <a:cs typeface="IBM Plex Sans Arabic"/>
                <a:sym typeface="IBM Plex Sans Arabic"/>
              </a:defRPr>
            </a:lvl2pPr>
            <a:lvl3pPr indent="-317500" lvl="2" marL="1371600" marR="0" rtl="0" algn="l">
              <a:lnSpc>
                <a:spcPct val="115000"/>
              </a:lnSpc>
              <a:spcBef>
                <a:spcPts val="0"/>
              </a:spcBef>
              <a:spcAft>
                <a:spcPts val="0"/>
              </a:spcAft>
              <a:buClr>
                <a:schemeClr val="dk2"/>
              </a:buClr>
              <a:buSzPts val="1400"/>
              <a:buFont typeface="IBM Plex Sans Arabic"/>
              <a:buChar char="■"/>
              <a:defRPr b="0" i="0" sz="1400" u="none" cap="none" strike="noStrike">
                <a:solidFill>
                  <a:schemeClr val="dk2"/>
                </a:solidFill>
                <a:latin typeface="IBM Plex Sans Arabic"/>
                <a:ea typeface="IBM Plex Sans Arabic"/>
                <a:cs typeface="IBM Plex Sans Arabic"/>
                <a:sym typeface="IBM Plex Sans Arabic"/>
              </a:defRPr>
            </a:lvl3pPr>
            <a:lvl4pPr indent="-317500" lvl="3" marL="1828800" marR="0" rtl="0" algn="l">
              <a:lnSpc>
                <a:spcPct val="115000"/>
              </a:lnSpc>
              <a:spcBef>
                <a:spcPts val="0"/>
              </a:spcBef>
              <a:spcAft>
                <a:spcPts val="0"/>
              </a:spcAft>
              <a:buClr>
                <a:schemeClr val="dk2"/>
              </a:buClr>
              <a:buSzPts val="1400"/>
              <a:buFont typeface="IBM Plex Sans Arabic"/>
              <a:buChar char="●"/>
              <a:defRPr b="0" i="0" sz="1400" u="none" cap="none" strike="noStrike">
                <a:solidFill>
                  <a:schemeClr val="dk2"/>
                </a:solidFill>
                <a:latin typeface="IBM Plex Sans Arabic"/>
                <a:ea typeface="IBM Plex Sans Arabic"/>
                <a:cs typeface="IBM Plex Sans Arabic"/>
                <a:sym typeface="IBM Plex Sans Arabic"/>
              </a:defRPr>
            </a:lvl4pPr>
            <a:lvl5pPr indent="-317500" lvl="4" marL="2286000" marR="0" rtl="0" algn="l">
              <a:lnSpc>
                <a:spcPct val="115000"/>
              </a:lnSpc>
              <a:spcBef>
                <a:spcPts val="0"/>
              </a:spcBef>
              <a:spcAft>
                <a:spcPts val="0"/>
              </a:spcAft>
              <a:buClr>
                <a:schemeClr val="dk2"/>
              </a:buClr>
              <a:buSzPts val="1400"/>
              <a:buFont typeface="IBM Plex Sans Arabic"/>
              <a:buChar char="○"/>
              <a:defRPr b="0" i="0" sz="1400" u="none" cap="none" strike="noStrike">
                <a:solidFill>
                  <a:schemeClr val="dk2"/>
                </a:solidFill>
                <a:latin typeface="IBM Plex Sans Arabic"/>
                <a:ea typeface="IBM Plex Sans Arabic"/>
                <a:cs typeface="IBM Plex Sans Arabic"/>
                <a:sym typeface="IBM Plex Sans Arabic"/>
              </a:defRPr>
            </a:lvl5pPr>
            <a:lvl6pPr indent="-317500" lvl="5" marL="2743200" marR="0" rtl="0" algn="l">
              <a:lnSpc>
                <a:spcPct val="115000"/>
              </a:lnSpc>
              <a:spcBef>
                <a:spcPts val="0"/>
              </a:spcBef>
              <a:spcAft>
                <a:spcPts val="0"/>
              </a:spcAft>
              <a:buClr>
                <a:schemeClr val="dk2"/>
              </a:buClr>
              <a:buSzPts val="1400"/>
              <a:buFont typeface="IBM Plex Sans Arabic"/>
              <a:buChar char="■"/>
              <a:defRPr b="0" i="0" sz="1400" u="none" cap="none" strike="noStrike">
                <a:solidFill>
                  <a:schemeClr val="dk2"/>
                </a:solidFill>
                <a:latin typeface="IBM Plex Sans Arabic"/>
                <a:ea typeface="IBM Plex Sans Arabic"/>
                <a:cs typeface="IBM Plex Sans Arabic"/>
                <a:sym typeface="IBM Plex Sans Arabic"/>
              </a:defRPr>
            </a:lvl6pPr>
            <a:lvl7pPr indent="-317500" lvl="6" marL="3200400" marR="0" rtl="0" algn="l">
              <a:lnSpc>
                <a:spcPct val="115000"/>
              </a:lnSpc>
              <a:spcBef>
                <a:spcPts val="0"/>
              </a:spcBef>
              <a:spcAft>
                <a:spcPts val="0"/>
              </a:spcAft>
              <a:buClr>
                <a:schemeClr val="dk2"/>
              </a:buClr>
              <a:buSzPts val="1400"/>
              <a:buFont typeface="IBM Plex Sans Arabic"/>
              <a:buChar char="●"/>
              <a:defRPr b="0" i="0" sz="1400" u="none" cap="none" strike="noStrike">
                <a:solidFill>
                  <a:schemeClr val="dk2"/>
                </a:solidFill>
                <a:latin typeface="IBM Plex Sans Arabic"/>
                <a:ea typeface="IBM Plex Sans Arabic"/>
                <a:cs typeface="IBM Plex Sans Arabic"/>
                <a:sym typeface="IBM Plex Sans Arabic"/>
              </a:defRPr>
            </a:lvl7pPr>
            <a:lvl8pPr indent="-317500" lvl="7" marL="3657600" marR="0" rtl="0" algn="l">
              <a:lnSpc>
                <a:spcPct val="115000"/>
              </a:lnSpc>
              <a:spcBef>
                <a:spcPts val="0"/>
              </a:spcBef>
              <a:spcAft>
                <a:spcPts val="0"/>
              </a:spcAft>
              <a:buClr>
                <a:schemeClr val="dk2"/>
              </a:buClr>
              <a:buSzPts val="1400"/>
              <a:buFont typeface="IBM Plex Sans Arabic"/>
              <a:buChar char="○"/>
              <a:defRPr b="0" i="0" sz="1400" u="none" cap="none" strike="noStrike">
                <a:solidFill>
                  <a:schemeClr val="dk2"/>
                </a:solidFill>
                <a:latin typeface="IBM Plex Sans Arabic"/>
                <a:ea typeface="IBM Plex Sans Arabic"/>
                <a:cs typeface="IBM Plex Sans Arabic"/>
                <a:sym typeface="IBM Plex Sans Arabic"/>
              </a:defRPr>
            </a:lvl8pPr>
            <a:lvl9pPr indent="-317500" lvl="8" marL="4114800" marR="0" rtl="0" algn="l">
              <a:lnSpc>
                <a:spcPct val="115000"/>
              </a:lnSpc>
              <a:spcBef>
                <a:spcPts val="0"/>
              </a:spcBef>
              <a:spcAft>
                <a:spcPts val="0"/>
              </a:spcAft>
              <a:buClr>
                <a:schemeClr val="dk2"/>
              </a:buClr>
              <a:buSzPts val="1400"/>
              <a:buFont typeface="IBM Plex Sans Arabic"/>
              <a:buChar char="■"/>
              <a:defRPr b="0" i="0" sz="1400" u="none" cap="none" strike="noStrike">
                <a:solidFill>
                  <a:schemeClr val="dk2"/>
                </a:solidFill>
                <a:latin typeface="IBM Plex Sans Arabic"/>
                <a:ea typeface="IBM Plex Sans Arabic"/>
                <a:cs typeface="IBM Plex Sans Arabic"/>
                <a:sym typeface="IBM Plex Sans Arabic"/>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1pPr>
            <a:lvl2pPr lvl="1">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2pPr>
            <a:lvl3pPr lvl="2">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3pPr>
            <a:lvl4pPr lvl="3">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4pPr>
            <a:lvl5pPr lvl="4">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5pPr>
            <a:lvl6pPr lvl="5">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6pPr>
            <a:lvl7pPr lvl="6">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7pPr>
            <a:lvl8pPr lvl="7">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8pPr>
            <a:lvl9pPr lvl="8">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9pPr>
          </a:lstStyle>
          <a:p/>
        </p:txBody>
      </p:sp>
      <p:sp>
        <p:nvSpPr>
          <p:cNvPr id="54" name="Google Shape;5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IBM Plex Sans Arabic"/>
              <a:buChar char="●"/>
              <a:defRPr sz="1800">
                <a:solidFill>
                  <a:schemeClr val="dk2"/>
                </a:solidFill>
                <a:latin typeface="IBM Plex Sans Arabic"/>
                <a:ea typeface="IBM Plex Sans Arabic"/>
                <a:cs typeface="IBM Plex Sans Arabic"/>
                <a:sym typeface="IBM Plex Sans Arabic"/>
              </a:defRPr>
            </a:lvl1pPr>
            <a:lvl2pPr indent="-317500" lvl="1" marL="9144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2pPr>
            <a:lvl3pPr indent="-317500" lvl="2" marL="13716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3pPr>
            <a:lvl4pPr indent="-317500" lvl="3" marL="18288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4pPr>
            <a:lvl5pPr indent="-317500" lvl="4" marL="22860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5pPr>
            <a:lvl6pPr indent="-317500" lvl="5" marL="27432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6pPr>
            <a:lvl7pPr indent="-317500" lvl="6" marL="32004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7pPr>
            <a:lvl8pPr indent="-317500" lvl="7" marL="36576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8pPr>
            <a:lvl9pPr indent="-317500" lvl="8" marL="41148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9pPr>
          </a:lstStyle>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a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3.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ocs.google.com/spreadsheets/d/1XzLIK6tk_ZSnL0NAClephuZuk5ePsM90Ivch2WZJyQ4/copy"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5"/>
          <p:cNvSpPr/>
          <p:nvPr/>
        </p:nvSpPr>
        <p:spPr>
          <a:xfrm>
            <a:off x="0" y="-7575"/>
            <a:ext cx="9144000" cy="5143500"/>
          </a:xfrm>
          <a:prstGeom prst="rect">
            <a:avLst/>
          </a:prstGeom>
          <a:solidFill>
            <a:srgbClr val="000000">
              <a:alpha val="3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BM Plex Sans Arabic"/>
              <a:ea typeface="IBM Plex Sans Arabic"/>
              <a:cs typeface="IBM Plex Sans Arabic"/>
              <a:sym typeface="IBM Plex Sans Arabic"/>
            </a:endParaRPr>
          </a:p>
        </p:txBody>
      </p:sp>
      <p:pic>
        <p:nvPicPr>
          <p:cNvPr id="104" name="Google Shape;104;p25"/>
          <p:cNvPicPr preferRelativeResize="0"/>
          <p:nvPr/>
        </p:nvPicPr>
        <p:blipFill rotWithShape="1">
          <a:blip r:embed="rId4">
            <a:alphaModFix/>
          </a:blip>
          <a:srcRect b="0" l="0" r="0" t="0"/>
          <a:stretch/>
        </p:blipFill>
        <p:spPr>
          <a:xfrm>
            <a:off x="3076475" y="691250"/>
            <a:ext cx="3015450" cy="746299"/>
          </a:xfrm>
          <a:prstGeom prst="rect">
            <a:avLst/>
          </a:prstGeom>
          <a:noFill/>
          <a:ln>
            <a:noFill/>
          </a:ln>
        </p:spPr>
      </p:pic>
      <p:sp>
        <p:nvSpPr>
          <p:cNvPr id="105" name="Google Shape;105;p25"/>
          <p:cNvSpPr txBox="1"/>
          <p:nvPr>
            <p:ph idx="4294967295" type="title"/>
          </p:nvPr>
        </p:nvSpPr>
        <p:spPr>
          <a:xfrm>
            <a:off x="4572000" y="2694975"/>
            <a:ext cx="2814300" cy="66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ar" sz="3220">
                <a:solidFill>
                  <a:srgbClr val="FFFFFF"/>
                </a:solidFill>
                <a:latin typeface="Amiri"/>
                <a:ea typeface="Amiri"/>
                <a:cs typeface="Amiri"/>
                <a:sym typeface="Amiri"/>
              </a:rPr>
              <a:t>T&amp;G Tactics </a:t>
            </a:r>
            <a:endParaRPr b="1" sz="3220">
              <a:solidFill>
                <a:srgbClr val="FFFFFF"/>
              </a:solidFill>
              <a:latin typeface="Amiri"/>
              <a:ea typeface="Amiri"/>
              <a:cs typeface="Amiri"/>
              <a:sym typeface="Amiri"/>
            </a:endParaRPr>
          </a:p>
        </p:txBody>
      </p:sp>
      <p:pic>
        <p:nvPicPr>
          <p:cNvPr id="106" name="Google Shape;106;p25"/>
          <p:cNvPicPr preferRelativeResize="0"/>
          <p:nvPr/>
        </p:nvPicPr>
        <p:blipFill rotWithShape="1">
          <a:blip r:embed="rId5">
            <a:alphaModFix/>
          </a:blip>
          <a:srcRect b="0" l="0" r="0" t="0"/>
          <a:stretch/>
        </p:blipFill>
        <p:spPr>
          <a:xfrm>
            <a:off x="313225" y="4618400"/>
            <a:ext cx="4504550" cy="347500"/>
          </a:xfrm>
          <a:prstGeom prst="rect">
            <a:avLst/>
          </a:prstGeom>
          <a:noFill/>
          <a:ln>
            <a:noFill/>
          </a:ln>
        </p:spPr>
      </p:pic>
      <p:sp>
        <p:nvSpPr>
          <p:cNvPr id="107" name="Google Shape;107;p25"/>
          <p:cNvSpPr txBox="1"/>
          <p:nvPr/>
        </p:nvSpPr>
        <p:spPr>
          <a:xfrm>
            <a:off x="4418150" y="3348075"/>
            <a:ext cx="4039200" cy="5787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ar" sz="1800">
                <a:solidFill>
                  <a:schemeClr val="lt1"/>
                </a:solidFill>
                <a:latin typeface="IBM Plex Sans Arabic"/>
                <a:ea typeface="IBM Plex Sans Arabic"/>
                <a:cs typeface="IBM Plex Sans Arabic"/>
                <a:sym typeface="IBM Plex Sans Arabic"/>
              </a:rPr>
              <a:t>تحليل الأداء الرياضي واتخاذ القرارات </a:t>
            </a:r>
            <a:r>
              <a:rPr lang="ar" sz="1800">
                <a:solidFill>
                  <a:schemeClr val="lt1"/>
                </a:solidFill>
                <a:latin typeface="IBM Plex Sans Arabic"/>
                <a:ea typeface="IBM Plex Sans Arabic"/>
                <a:cs typeface="IBM Plex Sans Arabic"/>
                <a:sym typeface="IBM Plex Sans Arabic"/>
              </a:rPr>
              <a:t>التكتيكية</a:t>
            </a:r>
            <a:endParaRPr sz="1800">
              <a:solidFill>
                <a:schemeClr val="lt1"/>
              </a:solidFill>
              <a:latin typeface="IBM Plex Sans Arabic"/>
              <a:ea typeface="IBM Plex Sans Arabic"/>
              <a:cs typeface="IBM Plex Sans Arabic"/>
              <a:sym typeface="IBM Plex Sans Arab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nvSpPr>
        <p:spPr>
          <a:xfrm flipH="1">
            <a:off x="753300" y="1678650"/>
            <a:ext cx="3628200" cy="1786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ar" sz="1200">
                <a:solidFill>
                  <a:srgbClr val="FFFFFF"/>
                </a:solidFill>
              </a:rPr>
              <a:t>١- سمات ملف اللاعب: العمر، الطول، الوزن، تقييمات </a:t>
            </a:r>
            <a:endParaRPr sz="1200">
              <a:solidFill>
                <a:srgbClr val="FFFFFF"/>
              </a:solidFill>
            </a:endParaRPr>
          </a:p>
          <a:p>
            <a:pPr indent="0" lvl="0" marL="0" rtl="0" algn="r">
              <a:spcBef>
                <a:spcPts val="0"/>
              </a:spcBef>
              <a:spcAft>
                <a:spcPts val="0"/>
              </a:spcAft>
              <a:buClr>
                <a:schemeClr val="dk1"/>
              </a:buClr>
              <a:buSzPts val="1100"/>
              <a:buFont typeface="Arial"/>
              <a:buNone/>
            </a:pPr>
            <a:r>
              <a:rPr lang="ar" sz="1200">
                <a:solidFill>
                  <a:srgbClr val="FFFFFF"/>
                </a:solidFill>
              </a:rPr>
              <a:t>FIFA، وتاريخ الإصابات.</a:t>
            </a:r>
            <a:endParaRPr sz="1200">
              <a:solidFill>
                <a:srgbClr val="FFFFFF"/>
              </a:solidFill>
            </a:endParaRPr>
          </a:p>
          <a:p>
            <a:pPr indent="0" lvl="0" marL="0" rtl="0" algn="l">
              <a:spcBef>
                <a:spcPts val="0"/>
              </a:spcBef>
              <a:spcAft>
                <a:spcPts val="0"/>
              </a:spcAft>
              <a:buClr>
                <a:schemeClr val="dk1"/>
              </a:buClr>
              <a:buSzPts val="1100"/>
              <a:buFont typeface="Arial"/>
              <a:buNone/>
            </a:pPr>
            <a:r>
              <a:t/>
            </a:r>
            <a:endParaRPr sz="1200">
              <a:solidFill>
                <a:srgbClr val="FFFFFF"/>
              </a:solidFill>
            </a:endParaRPr>
          </a:p>
          <a:p>
            <a:pPr indent="0" lvl="0" marL="0" rtl="0" algn="r">
              <a:spcBef>
                <a:spcPts val="0"/>
              </a:spcBef>
              <a:spcAft>
                <a:spcPts val="0"/>
              </a:spcAft>
              <a:buClr>
                <a:schemeClr val="dk1"/>
              </a:buClr>
              <a:buSzPts val="1100"/>
              <a:buFont typeface="Arial"/>
              <a:buNone/>
            </a:pPr>
            <a:r>
              <a:rPr lang="ar" sz="1200">
                <a:solidFill>
                  <a:srgbClr val="FFFFFF"/>
                </a:solidFill>
              </a:rPr>
              <a:t>٢- مقاييس الأداء في المباريات السابقة: عدد الدقائق التي لعبها، تكرار الإصابات، والتقييمات.</a:t>
            </a:r>
            <a:endParaRPr sz="1200">
              <a:solidFill>
                <a:srgbClr val="FFFFFF"/>
              </a:solidFill>
            </a:endParaRPr>
          </a:p>
          <a:p>
            <a:pPr indent="0" lvl="0" marL="0" rtl="0" algn="l">
              <a:spcBef>
                <a:spcPts val="0"/>
              </a:spcBef>
              <a:spcAft>
                <a:spcPts val="0"/>
              </a:spcAft>
              <a:buClr>
                <a:schemeClr val="dk1"/>
              </a:buClr>
              <a:buSzPts val="1100"/>
              <a:buFont typeface="Arial"/>
              <a:buNone/>
            </a:pPr>
            <a:r>
              <a:t/>
            </a:r>
            <a:endParaRPr sz="1200">
              <a:solidFill>
                <a:srgbClr val="FFFFFF"/>
              </a:solidFill>
            </a:endParaRPr>
          </a:p>
          <a:p>
            <a:pPr indent="0" lvl="0" marL="0" rtl="0" algn="r">
              <a:spcBef>
                <a:spcPts val="0"/>
              </a:spcBef>
              <a:spcAft>
                <a:spcPts val="0"/>
              </a:spcAft>
              <a:buClr>
                <a:schemeClr val="dk1"/>
              </a:buClr>
              <a:buSzPts val="1100"/>
              <a:buFont typeface="Arial"/>
              <a:buNone/>
            </a:pPr>
            <a:r>
              <a:rPr lang="ar" sz="1200">
                <a:solidFill>
                  <a:srgbClr val="FFFFFF"/>
                </a:solidFill>
              </a:rPr>
              <a:t>٣- سميات الإصابات والحالات الطبية من مجموعات البيانات.</a:t>
            </a:r>
            <a:endParaRPr sz="1200">
              <a:solidFill>
                <a:srgbClr val="FFFFFF"/>
              </a:solidFill>
            </a:endParaRPr>
          </a:p>
          <a:p>
            <a:pPr indent="0" lvl="0" marL="0" rtl="0" algn="l">
              <a:spcBef>
                <a:spcPts val="0"/>
              </a:spcBef>
              <a:spcAft>
                <a:spcPts val="0"/>
              </a:spcAft>
              <a:buClr>
                <a:schemeClr val="dk1"/>
              </a:buClr>
              <a:buSzPts val="1100"/>
              <a:buFont typeface="Arial"/>
              <a:buNone/>
            </a:pPr>
            <a:r>
              <a:t/>
            </a:r>
            <a:endParaRPr sz="1200">
              <a:solidFill>
                <a:srgbClr val="FFFFFF"/>
              </a:solidFill>
            </a:endParaRPr>
          </a:p>
          <a:p>
            <a:pPr indent="0" lvl="0" marL="0" rtl="0" algn="l">
              <a:spcBef>
                <a:spcPts val="0"/>
              </a:spcBef>
              <a:spcAft>
                <a:spcPts val="0"/>
              </a:spcAft>
              <a:buClr>
                <a:srgbClr val="000000"/>
              </a:buClr>
              <a:buSzPts val="1100"/>
              <a:buFont typeface="Arial"/>
              <a:buNone/>
            </a:pPr>
            <a:r>
              <a:t/>
            </a:r>
            <a:endParaRPr sz="1200">
              <a:solidFill>
                <a:srgbClr val="FFFFFF"/>
              </a:solidFill>
            </a:endParaRPr>
          </a:p>
        </p:txBody>
      </p:sp>
      <p:sp>
        <p:nvSpPr>
          <p:cNvPr id="304" name="Google Shape;304;p34"/>
          <p:cNvSpPr txBox="1"/>
          <p:nvPr/>
        </p:nvSpPr>
        <p:spPr>
          <a:xfrm flipH="1">
            <a:off x="1678500" y="1106250"/>
            <a:ext cx="1777800" cy="265800"/>
          </a:xfrm>
          <a:prstGeom prst="rect">
            <a:avLst/>
          </a:prstGeom>
          <a:solidFill>
            <a:srgbClr val="82D2FA"/>
          </a:solidFill>
          <a:ln>
            <a:noFill/>
          </a:ln>
        </p:spPr>
        <p:txBody>
          <a:bodyPr anchorCtr="0" anchor="ctr" bIns="91425" lIns="91425" spcFirstLastPara="1" rIns="91425" wrap="square" tIns="91425">
            <a:noAutofit/>
          </a:bodyPr>
          <a:lstStyle/>
          <a:p>
            <a:pPr indent="0" lvl="0" marL="0" rtl="1" algn="ctr">
              <a:spcBef>
                <a:spcPts val="0"/>
              </a:spcBef>
              <a:spcAft>
                <a:spcPts val="0"/>
              </a:spcAft>
              <a:buClr>
                <a:srgbClr val="000000"/>
              </a:buClr>
              <a:buSzPts val="1700"/>
              <a:buFont typeface="Arial"/>
              <a:buNone/>
            </a:pPr>
            <a:r>
              <a:rPr lang="ar" sz="1300">
                <a:solidFill>
                  <a:schemeClr val="lt1"/>
                </a:solidFill>
                <a:latin typeface="IBM Plex Sans Arabic SemiBold"/>
                <a:ea typeface="IBM Plex Sans Arabic SemiBold"/>
                <a:cs typeface="IBM Plex Sans Arabic SemiBold"/>
                <a:sym typeface="IBM Plex Sans Arabic SemiBold"/>
              </a:rPr>
              <a:t>البيانات النصيه</a:t>
            </a:r>
            <a:endParaRPr sz="1300">
              <a:solidFill>
                <a:srgbClr val="FFFFFF"/>
              </a:solidFill>
              <a:latin typeface="IBM Plex Sans Arabic SemiBold"/>
              <a:ea typeface="IBM Plex Sans Arabic SemiBold"/>
              <a:cs typeface="IBM Plex Sans Arabic SemiBold"/>
              <a:sym typeface="IBM Plex Sans Arabic SemiBold"/>
            </a:endParaRPr>
          </a:p>
        </p:txBody>
      </p:sp>
      <p:sp>
        <p:nvSpPr>
          <p:cNvPr id="305" name="Google Shape;305;p34"/>
          <p:cNvSpPr txBox="1"/>
          <p:nvPr/>
        </p:nvSpPr>
        <p:spPr>
          <a:xfrm flipH="1">
            <a:off x="5777800" y="1106250"/>
            <a:ext cx="1777800" cy="265800"/>
          </a:xfrm>
          <a:prstGeom prst="rect">
            <a:avLst/>
          </a:prstGeom>
          <a:solidFill>
            <a:srgbClr val="4654F0"/>
          </a:solidFill>
          <a:ln>
            <a:noFill/>
          </a:ln>
        </p:spPr>
        <p:txBody>
          <a:bodyPr anchorCtr="0" anchor="ctr" bIns="91425" lIns="91425" spcFirstLastPara="1" rIns="91425" wrap="square" tIns="91425">
            <a:noAutofit/>
          </a:bodyPr>
          <a:lstStyle/>
          <a:p>
            <a:pPr indent="0" lvl="0" marL="0" rtl="1" algn="ctr">
              <a:spcBef>
                <a:spcPts val="0"/>
              </a:spcBef>
              <a:spcAft>
                <a:spcPts val="0"/>
              </a:spcAft>
              <a:buClr>
                <a:srgbClr val="000000"/>
              </a:buClr>
              <a:buSzPts val="1000"/>
              <a:buFont typeface="Arial"/>
              <a:buNone/>
            </a:pPr>
            <a:r>
              <a:rPr b="1" lang="ar" sz="1300">
                <a:solidFill>
                  <a:srgbClr val="FFFFFF"/>
                </a:solidFill>
                <a:latin typeface="IBM Plex Sans Arabic"/>
                <a:ea typeface="IBM Plex Sans Arabic"/>
                <a:cs typeface="IBM Plex Sans Arabic"/>
                <a:sym typeface="IBM Plex Sans Arabic"/>
              </a:rPr>
              <a:t>البيانات الغير نصيه</a:t>
            </a:r>
            <a:endParaRPr sz="2000">
              <a:solidFill>
                <a:srgbClr val="FFFFFF"/>
              </a:solidFill>
              <a:latin typeface="IBM Plex Sans Arabic SemiBold"/>
              <a:ea typeface="IBM Plex Sans Arabic SemiBold"/>
              <a:cs typeface="IBM Plex Sans Arabic SemiBold"/>
              <a:sym typeface="IBM Plex Sans Arabic SemiBold"/>
            </a:endParaRPr>
          </a:p>
        </p:txBody>
      </p:sp>
      <p:sp>
        <p:nvSpPr>
          <p:cNvPr id="306" name="Google Shape;306;p34"/>
          <p:cNvSpPr txBox="1"/>
          <p:nvPr/>
        </p:nvSpPr>
        <p:spPr>
          <a:xfrm flipH="1">
            <a:off x="4716400" y="1616600"/>
            <a:ext cx="3900600" cy="1986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1200"/>
              </a:spcBef>
              <a:spcAft>
                <a:spcPts val="0"/>
              </a:spcAft>
              <a:buClr>
                <a:schemeClr val="dk1"/>
              </a:buClr>
              <a:buSzPts val="1100"/>
              <a:buFont typeface="Arial"/>
              <a:buNone/>
            </a:pPr>
            <a:r>
              <a:rPr lang="ar" sz="1200">
                <a:solidFill>
                  <a:schemeClr val="lt1"/>
                </a:solidFill>
              </a:rPr>
              <a:t>١</a:t>
            </a:r>
            <a:r>
              <a:rPr lang="ar" sz="1200">
                <a:solidFill>
                  <a:schemeClr val="lt1"/>
                </a:solidFill>
              </a:rPr>
              <a:t>- </a:t>
            </a:r>
            <a:r>
              <a:rPr b="1" lang="ar" sz="1200">
                <a:solidFill>
                  <a:schemeClr val="lt1"/>
                </a:solidFill>
              </a:rPr>
              <a:t>مقاطع فيديو المباريات</a:t>
            </a:r>
            <a:r>
              <a:rPr lang="ar" sz="1200">
                <a:solidFill>
                  <a:schemeClr val="lt1"/>
                </a:solidFill>
              </a:rPr>
              <a:t>: تُستخدم لاستخراج الإطارات وتتبع حركة اللاعبين.</a:t>
            </a:r>
            <a:endParaRPr sz="1200">
              <a:solidFill>
                <a:schemeClr val="lt1"/>
              </a:solidFill>
            </a:endParaRPr>
          </a:p>
          <a:p>
            <a:pPr indent="0" lvl="0" marL="0" rtl="0" algn="r">
              <a:lnSpc>
                <a:spcPct val="115000"/>
              </a:lnSpc>
              <a:spcBef>
                <a:spcPts val="1200"/>
              </a:spcBef>
              <a:spcAft>
                <a:spcPts val="0"/>
              </a:spcAft>
              <a:buClr>
                <a:schemeClr val="dk1"/>
              </a:buClr>
              <a:buSzPts val="1100"/>
              <a:buFont typeface="Arial"/>
              <a:buNone/>
            </a:pPr>
            <a:r>
              <a:rPr lang="ar" sz="1200">
                <a:solidFill>
                  <a:schemeClr val="lt1"/>
                </a:solidFill>
              </a:rPr>
              <a:t>٢- </a:t>
            </a:r>
            <a:r>
              <a:rPr b="1" lang="ar" sz="1200">
                <a:solidFill>
                  <a:schemeClr val="lt1"/>
                </a:solidFill>
              </a:rPr>
              <a:t>تحليلات الحركة والسرعة في الوقت الفعلي</a:t>
            </a:r>
            <a:r>
              <a:rPr lang="ar" sz="1200">
                <a:solidFill>
                  <a:schemeClr val="lt1"/>
                </a:solidFill>
              </a:rPr>
              <a:t>: يتم توليدها باستخدام نماذج الرؤية الحاسوبية (YOLOv5 + ByteTrack).</a:t>
            </a:r>
            <a:endParaRPr sz="1200">
              <a:solidFill>
                <a:schemeClr val="lt1"/>
              </a:solidFill>
            </a:endParaRPr>
          </a:p>
          <a:p>
            <a:pPr indent="0" lvl="0" marL="0" rtl="0" algn="r">
              <a:lnSpc>
                <a:spcPct val="115000"/>
              </a:lnSpc>
              <a:spcBef>
                <a:spcPts val="1200"/>
              </a:spcBef>
              <a:spcAft>
                <a:spcPts val="0"/>
              </a:spcAft>
              <a:buClr>
                <a:schemeClr val="dk1"/>
              </a:buClr>
              <a:buSzPts val="1100"/>
              <a:buFont typeface="Arial"/>
              <a:buNone/>
            </a:pPr>
            <a:r>
              <a:rPr lang="ar" sz="1200">
                <a:solidFill>
                  <a:schemeClr val="lt1"/>
                </a:solidFill>
              </a:rPr>
              <a:t>٣- </a:t>
            </a:r>
            <a:r>
              <a:rPr b="1" lang="ar" sz="1200">
                <a:solidFill>
                  <a:schemeClr val="lt1"/>
                </a:solidFill>
              </a:rPr>
              <a:t>تصورات بصرية تفاعلية</a:t>
            </a:r>
            <a:r>
              <a:rPr lang="ar" sz="1200">
                <a:solidFill>
                  <a:schemeClr val="lt1"/>
                </a:solidFill>
              </a:rPr>
              <a:t>: مثل الصناديق المحيطة </a:t>
            </a:r>
            <a:endParaRPr sz="1200">
              <a:solidFill>
                <a:schemeClr val="lt1"/>
              </a:solidFill>
            </a:endParaRPr>
          </a:p>
          <a:p>
            <a:pPr indent="0" lvl="0" marL="0" rtl="0" algn="r">
              <a:lnSpc>
                <a:spcPct val="115000"/>
              </a:lnSpc>
              <a:spcBef>
                <a:spcPts val="1200"/>
              </a:spcBef>
              <a:spcAft>
                <a:spcPts val="1200"/>
              </a:spcAft>
              <a:buClr>
                <a:schemeClr val="dk1"/>
              </a:buClr>
              <a:buSzPts val="1100"/>
              <a:buFont typeface="Arial"/>
              <a:buNone/>
            </a:pPr>
            <a:r>
              <a:rPr lang="ar" sz="1200">
                <a:solidFill>
                  <a:schemeClr val="lt1"/>
                </a:solidFill>
              </a:rPr>
              <a:t>(Bounding Boxes) والخرائط الحرارية (Heatmaps) لعرض تموضع ومستوى نشاط اللاعبين</a:t>
            </a:r>
            <a:endParaRPr sz="1200">
              <a:solidFill>
                <a:srgbClr val="FFFFFF"/>
              </a:solidFill>
              <a:latin typeface="IBM Plex Sans Arabic"/>
              <a:ea typeface="IBM Plex Sans Arabic"/>
              <a:cs typeface="IBM Plex Sans Arabic"/>
              <a:sym typeface="IBM Plex Sans Arabic"/>
            </a:endParaRPr>
          </a:p>
        </p:txBody>
      </p:sp>
      <p:sp>
        <p:nvSpPr>
          <p:cNvPr id="307" name="Google Shape;307;p34"/>
          <p:cNvSpPr txBox="1"/>
          <p:nvPr/>
        </p:nvSpPr>
        <p:spPr>
          <a:xfrm>
            <a:off x="1064756" y="285150"/>
            <a:ext cx="7478400" cy="5145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2800"/>
              <a:buFont typeface="Arial"/>
              <a:buNone/>
            </a:pPr>
            <a:r>
              <a:rPr b="1" i="0" lang="ar" sz="2800" u="none" cap="none" strike="noStrike">
                <a:solidFill>
                  <a:srgbClr val="4654F0"/>
                </a:solidFill>
                <a:latin typeface="IBM Plex Sans Arabic"/>
                <a:ea typeface="IBM Plex Sans Arabic"/>
                <a:cs typeface="IBM Plex Sans Arabic"/>
                <a:sym typeface="IBM Plex Sans Arabic"/>
              </a:rPr>
              <a:t>البيانات المستخدمة</a:t>
            </a:r>
            <a:endParaRPr b="0" i="0" sz="2800" u="none" cap="none" strike="noStrike">
              <a:solidFill>
                <a:srgbClr val="4654F0"/>
              </a:solidFill>
              <a:latin typeface="IBM Plex Sans Arabic"/>
              <a:ea typeface="IBM Plex Sans Arabic"/>
              <a:cs typeface="IBM Plex Sans Arabic"/>
              <a:sym typeface="IBM Plex Sans Arab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5" title="freepik__the-style-is-candid-image-photography-with-natural__77628.png"/>
          <p:cNvPicPr preferRelativeResize="0"/>
          <p:nvPr/>
        </p:nvPicPr>
        <p:blipFill rotWithShape="1">
          <a:blip r:embed="rId3">
            <a:alphaModFix/>
          </a:blip>
          <a:srcRect b="0" l="11906" r="8442" t="0"/>
          <a:stretch/>
        </p:blipFill>
        <p:spPr>
          <a:xfrm>
            <a:off x="-1" y="0"/>
            <a:ext cx="3186351" cy="5143501"/>
          </a:xfrm>
          <a:prstGeom prst="rect">
            <a:avLst/>
          </a:prstGeom>
          <a:noFill/>
          <a:ln>
            <a:noFill/>
          </a:ln>
        </p:spPr>
      </p:pic>
      <p:sp>
        <p:nvSpPr>
          <p:cNvPr id="313" name="Google Shape;313;p35"/>
          <p:cNvSpPr txBox="1"/>
          <p:nvPr/>
        </p:nvSpPr>
        <p:spPr>
          <a:xfrm>
            <a:off x="4171725" y="347250"/>
            <a:ext cx="4650900" cy="1312500"/>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2800"/>
              <a:buFont typeface="Arial"/>
              <a:buNone/>
            </a:pPr>
            <a:r>
              <a:rPr b="1" i="0" lang="ar" sz="2800" u="none" cap="none" strike="noStrike">
                <a:solidFill>
                  <a:srgbClr val="B45FF0"/>
                </a:solidFill>
                <a:latin typeface="IBM Plex Sans Arabic"/>
                <a:ea typeface="IBM Plex Sans Arabic"/>
                <a:cs typeface="IBM Plex Sans Arabic"/>
                <a:sym typeface="IBM Plex Sans Arabic"/>
              </a:rPr>
              <a:t>كيفية توفير هذه البيانات وكيفية استخدامها</a:t>
            </a:r>
            <a:endParaRPr b="1" i="0" sz="2800" u="none" cap="none" strike="noStrike">
              <a:solidFill>
                <a:srgbClr val="B45FF0"/>
              </a:solidFill>
              <a:latin typeface="IBM Plex Sans Arabic"/>
              <a:ea typeface="IBM Plex Sans Arabic"/>
              <a:cs typeface="IBM Plex Sans Arabic"/>
              <a:sym typeface="IBM Plex Sans Arabic"/>
            </a:endParaRPr>
          </a:p>
        </p:txBody>
      </p:sp>
      <p:sp>
        <p:nvSpPr>
          <p:cNvPr id="314" name="Google Shape;314;p35"/>
          <p:cNvSpPr txBox="1"/>
          <p:nvPr/>
        </p:nvSpPr>
        <p:spPr>
          <a:xfrm>
            <a:off x="3512350" y="1381125"/>
            <a:ext cx="5262600" cy="5835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ar">
                <a:solidFill>
                  <a:schemeClr val="lt1"/>
                </a:solidFill>
                <a:latin typeface="IBM Plex Sans Arabic"/>
                <a:ea typeface="IBM Plex Sans Arabic"/>
                <a:cs typeface="IBM Plex Sans Arabic"/>
                <a:sym typeface="IBM Plex Sans Arabic"/>
              </a:rPr>
              <a:t>يشرح هذا القسم جميع البيانات التي تم جمعها أو إنتاجها خلال المشروع، سواء كانت نصية أو غير نصية.</a:t>
            </a:r>
            <a:endParaRPr>
              <a:solidFill>
                <a:schemeClr val="lt1"/>
              </a:solidFill>
              <a:latin typeface="IBM Plex Sans Arabic"/>
              <a:ea typeface="IBM Plex Sans Arabic"/>
              <a:cs typeface="IBM Plex Sans Arabic"/>
              <a:sym typeface="IBM Plex Sans Arabic"/>
            </a:endParaRPr>
          </a:p>
        </p:txBody>
      </p:sp>
      <p:sp>
        <p:nvSpPr>
          <p:cNvPr id="315" name="Google Shape;315;p35"/>
          <p:cNvSpPr/>
          <p:nvPr/>
        </p:nvSpPr>
        <p:spPr>
          <a:xfrm>
            <a:off x="7191550" y="2083600"/>
            <a:ext cx="1202400" cy="2976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1" algn="ctr">
              <a:spcBef>
                <a:spcPts val="0"/>
              </a:spcBef>
              <a:spcAft>
                <a:spcPts val="0"/>
              </a:spcAft>
              <a:buNone/>
            </a:pPr>
            <a:r>
              <a:rPr lang="ar">
                <a:latin typeface="IBM Plex Sans Arabic"/>
                <a:ea typeface="IBM Plex Sans Arabic"/>
                <a:cs typeface="IBM Plex Sans Arabic"/>
                <a:sym typeface="IBM Plex Sans Arabic"/>
              </a:rPr>
              <a:t>جمع البيانات:</a:t>
            </a:r>
            <a:endParaRPr>
              <a:latin typeface="IBM Plex Sans Arabic"/>
              <a:ea typeface="IBM Plex Sans Arabic"/>
              <a:cs typeface="IBM Plex Sans Arabic"/>
              <a:sym typeface="IBM Plex Sans Arabic"/>
            </a:endParaRPr>
          </a:p>
        </p:txBody>
      </p:sp>
      <p:sp>
        <p:nvSpPr>
          <p:cNvPr id="316" name="Google Shape;316;p35"/>
          <p:cNvSpPr/>
          <p:nvPr/>
        </p:nvSpPr>
        <p:spPr>
          <a:xfrm>
            <a:off x="3880350" y="2083600"/>
            <a:ext cx="1383300" cy="2976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1" algn="ctr">
              <a:spcBef>
                <a:spcPts val="0"/>
              </a:spcBef>
              <a:spcAft>
                <a:spcPts val="0"/>
              </a:spcAft>
              <a:buNone/>
            </a:pPr>
            <a:r>
              <a:rPr lang="ar">
                <a:latin typeface="IBM Plex Sans Arabic"/>
                <a:ea typeface="IBM Plex Sans Arabic"/>
                <a:cs typeface="IBM Plex Sans Arabic"/>
                <a:sym typeface="IBM Plex Sans Arabic"/>
              </a:rPr>
              <a:t>استخدام البيانات</a:t>
            </a:r>
            <a:endParaRPr>
              <a:latin typeface="IBM Plex Sans Arabic"/>
              <a:ea typeface="IBM Plex Sans Arabic"/>
              <a:cs typeface="IBM Plex Sans Arabic"/>
              <a:sym typeface="IBM Plex Sans Arabic"/>
            </a:endParaRPr>
          </a:p>
        </p:txBody>
      </p:sp>
      <p:sp>
        <p:nvSpPr>
          <p:cNvPr id="317" name="Google Shape;317;p35"/>
          <p:cNvSpPr txBox="1"/>
          <p:nvPr/>
        </p:nvSpPr>
        <p:spPr>
          <a:xfrm>
            <a:off x="6762850" y="2500175"/>
            <a:ext cx="2059800" cy="220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ar" sz="1000">
                <a:solidFill>
                  <a:schemeClr val="lt1"/>
                </a:solidFill>
                <a:latin typeface="IBM Plex Sans Arabic"/>
                <a:ea typeface="IBM Plex Sans Arabic"/>
                <a:cs typeface="IBM Plex Sans Arabic"/>
                <a:sym typeface="IBM Plex Sans Arabic"/>
              </a:rPr>
              <a:t>١- تم الحصول على سمات اللاعبين وتاريخ الإصابات من مجموعات بيانات عامة على موقع Kaggle، وتم تنظيفها خلال مراحل المعالجة المسبقة.</a:t>
            </a:r>
            <a:endParaRPr sz="10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Clr>
                <a:schemeClr val="dk1"/>
              </a:buClr>
              <a:buSzPts val="1100"/>
              <a:buFont typeface="Arial"/>
              <a:buNone/>
            </a:pPr>
            <a:r>
              <a:t/>
            </a:r>
            <a:endParaRPr sz="10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Clr>
                <a:schemeClr val="dk1"/>
              </a:buClr>
              <a:buSzPts val="1100"/>
              <a:buFont typeface="Arial"/>
              <a:buNone/>
            </a:pPr>
            <a:r>
              <a:rPr lang="ar" sz="1000">
                <a:solidFill>
                  <a:schemeClr val="lt1"/>
                </a:solidFill>
                <a:latin typeface="IBM Plex Sans Arabic"/>
                <a:ea typeface="IBM Plex Sans Arabic"/>
                <a:cs typeface="IBM Plex Sans Arabic"/>
                <a:sym typeface="IBM Plex Sans Arabic"/>
              </a:rPr>
              <a:t>٢- تم تحليل مقاطع الفيديو الخاصة بالمباريات إطارًا بإطار لاستخراج مواقع وحركات اللاعبين.</a:t>
            </a:r>
            <a:endParaRPr sz="10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Clr>
                <a:schemeClr val="dk1"/>
              </a:buClr>
              <a:buSzPts val="1100"/>
              <a:buFont typeface="Arial"/>
              <a:buNone/>
            </a:pPr>
            <a:r>
              <a:t/>
            </a:r>
            <a:endParaRPr sz="10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Clr>
                <a:schemeClr val="dk1"/>
              </a:buClr>
              <a:buSzPts val="1100"/>
              <a:buFont typeface="Arial"/>
              <a:buNone/>
            </a:pPr>
            <a:r>
              <a:rPr lang="ar" sz="1000">
                <a:solidFill>
                  <a:schemeClr val="lt1"/>
                </a:solidFill>
                <a:latin typeface="IBM Plex Sans Arabic"/>
                <a:ea typeface="IBM Plex Sans Arabic"/>
                <a:cs typeface="IBM Plex Sans Arabic"/>
                <a:sym typeface="IBM Plex Sans Arabic"/>
              </a:rPr>
              <a:t>٣- تم حساب ميزات مثل السرعة، والمسافة، والموقع باستخدام خوارزميات التتبع.</a:t>
            </a:r>
            <a:endParaRPr sz="10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None/>
            </a:pPr>
            <a:r>
              <a:t/>
            </a:r>
            <a:endParaRPr sz="1000">
              <a:solidFill>
                <a:schemeClr val="lt1"/>
              </a:solidFill>
              <a:latin typeface="IBM Plex Sans Arabic"/>
              <a:ea typeface="IBM Plex Sans Arabic"/>
              <a:cs typeface="IBM Plex Sans Arabic"/>
              <a:sym typeface="IBM Plex Sans Arabic"/>
            </a:endParaRPr>
          </a:p>
        </p:txBody>
      </p:sp>
      <p:sp>
        <p:nvSpPr>
          <p:cNvPr id="318" name="Google Shape;318;p35"/>
          <p:cNvSpPr txBox="1"/>
          <p:nvPr/>
        </p:nvSpPr>
        <p:spPr>
          <a:xfrm>
            <a:off x="3405150" y="2500175"/>
            <a:ext cx="2333700" cy="16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ar" sz="1000">
                <a:solidFill>
                  <a:schemeClr val="lt1"/>
                </a:solidFill>
                <a:latin typeface="IBM Plex Sans Arabic"/>
                <a:ea typeface="IBM Plex Sans Arabic"/>
                <a:cs typeface="IBM Plex Sans Arabic"/>
                <a:sym typeface="IBM Plex Sans Arabic"/>
              </a:rPr>
              <a:t>١- يتم التنبؤ بخطر الإصابة باستخدام نموذج تعلم آلي مدرَّب (injury_model_v2.pkl) يعتمد على ميزات اللاعبين المُنظمة.</a:t>
            </a:r>
            <a:endParaRPr sz="10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Clr>
                <a:schemeClr val="dk1"/>
              </a:buClr>
              <a:buSzPts val="1100"/>
              <a:buFont typeface="Arial"/>
              <a:buNone/>
            </a:pPr>
            <a:r>
              <a:t/>
            </a:r>
            <a:endParaRPr sz="10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Clr>
                <a:schemeClr val="dk1"/>
              </a:buClr>
              <a:buSzPts val="1100"/>
              <a:buFont typeface="Arial"/>
              <a:buNone/>
            </a:pPr>
            <a:r>
              <a:rPr lang="ar" sz="1000">
                <a:solidFill>
                  <a:schemeClr val="lt1"/>
                </a:solidFill>
                <a:latin typeface="IBM Plex Sans Arabic"/>
                <a:ea typeface="IBM Plex Sans Arabic"/>
                <a:cs typeface="IBM Plex Sans Arabic"/>
                <a:sym typeface="IBM Plex Sans Arabic"/>
              </a:rPr>
              <a:t>٢- يتم مزامنة بيانات التتبع مع إطارات الفيديو لعرض مستويات الخطر بصريًا.</a:t>
            </a:r>
            <a:endParaRPr sz="10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Clr>
                <a:schemeClr val="dk1"/>
              </a:buClr>
              <a:buSzPts val="1100"/>
              <a:buFont typeface="Arial"/>
              <a:buNone/>
            </a:pPr>
            <a:r>
              <a:t/>
            </a:r>
            <a:endParaRPr sz="10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Clr>
                <a:schemeClr val="dk1"/>
              </a:buClr>
              <a:buSzPts val="1100"/>
              <a:buFont typeface="Arial"/>
              <a:buNone/>
            </a:pPr>
            <a:r>
              <a:rPr lang="ar" sz="1000">
                <a:solidFill>
                  <a:schemeClr val="lt1"/>
                </a:solidFill>
                <a:latin typeface="IBM Plex Sans Arabic"/>
                <a:ea typeface="IBM Plex Sans Arabic"/>
                <a:cs typeface="IBM Plex Sans Arabic"/>
                <a:sym typeface="IBM Plex Sans Arabic"/>
              </a:rPr>
              <a:t>٣- تعرض لوحة التحكم تحليلات المباراة، وتنبيهات الإصابة، والتوصيات التكتيكية لمساعدة المدربين في الوقت الفعلي.</a:t>
            </a:r>
            <a:endParaRPr sz="10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None/>
            </a:pPr>
            <a:r>
              <a:t/>
            </a:r>
            <a:endParaRPr sz="1000">
              <a:solidFill>
                <a:schemeClr val="lt1"/>
              </a:solidFill>
              <a:latin typeface="IBM Plex Sans Arabic"/>
              <a:ea typeface="IBM Plex Sans Arabic"/>
              <a:cs typeface="IBM Plex Sans Arabic"/>
              <a:sym typeface="IBM Plex Sans Arab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6"/>
          <p:cNvSpPr txBox="1"/>
          <p:nvPr/>
        </p:nvSpPr>
        <p:spPr>
          <a:xfrm>
            <a:off x="1379125" y="636675"/>
            <a:ext cx="3515100" cy="536400"/>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2800"/>
              <a:buFont typeface="Arial"/>
              <a:buNone/>
            </a:pPr>
            <a:r>
              <a:rPr b="1" i="0" lang="ar" sz="2800" u="none" cap="none" strike="noStrike">
                <a:solidFill>
                  <a:srgbClr val="FF2E73"/>
                </a:solidFill>
                <a:latin typeface="IBM Plex Sans Arabic"/>
                <a:ea typeface="IBM Plex Sans Arabic"/>
                <a:cs typeface="IBM Plex Sans Arabic"/>
                <a:sym typeface="IBM Plex Sans Arabic"/>
              </a:rPr>
              <a:t>مواءمة الفكرة :</a:t>
            </a:r>
            <a:endParaRPr b="1" i="0" sz="2800" u="none" cap="none" strike="noStrike">
              <a:solidFill>
                <a:srgbClr val="FF2E73"/>
              </a:solidFill>
              <a:latin typeface="IBM Plex Sans Arabic"/>
              <a:ea typeface="IBM Plex Sans Arabic"/>
              <a:cs typeface="IBM Plex Sans Arabic"/>
              <a:sym typeface="IBM Plex Sans Arabic"/>
            </a:endParaRPr>
          </a:p>
        </p:txBody>
      </p:sp>
      <p:sp>
        <p:nvSpPr>
          <p:cNvPr id="324" name="Google Shape;324;p36"/>
          <p:cNvSpPr txBox="1"/>
          <p:nvPr/>
        </p:nvSpPr>
        <p:spPr>
          <a:xfrm>
            <a:off x="492525" y="1336350"/>
            <a:ext cx="4323000" cy="1985400"/>
          </a:xfrm>
          <a:prstGeom prst="rect">
            <a:avLst/>
          </a:prstGeom>
          <a:noFill/>
          <a:ln>
            <a:noFill/>
          </a:ln>
        </p:spPr>
        <p:txBody>
          <a:bodyPr anchorCtr="0" anchor="t" bIns="91425" lIns="91425" spcFirstLastPara="1" rIns="91425" wrap="square" tIns="91425">
            <a:noAutofit/>
          </a:bodyPr>
          <a:lstStyle/>
          <a:p>
            <a:pPr indent="0" lvl="0" marL="0" marR="0" rtl="1" algn="r">
              <a:lnSpc>
                <a:spcPct val="115000"/>
              </a:lnSpc>
              <a:spcBef>
                <a:spcPts val="0"/>
              </a:spcBef>
              <a:spcAft>
                <a:spcPts val="1600"/>
              </a:spcAft>
              <a:buClr>
                <a:srgbClr val="000000"/>
              </a:buClr>
              <a:buSzPts val="1400"/>
              <a:buFont typeface="Arial"/>
              <a:buNone/>
            </a:pPr>
            <a:r>
              <a:rPr lang="ar">
                <a:solidFill>
                  <a:srgbClr val="FFFFFF"/>
                </a:solidFill>
                <a:latin typeface="IBM Plex Sans Arabic"/>
                <a:ea typeface="IBM Plex Sans Arabic"/>
                <a:cs typeface="IBM Plex Sans Arabic"/>
                <a:sym typeface="IBM Plex Sans Arabic"/>
              </a:rPr>
              <a:t>يتماشى T&amp;G Tactics بشكل وثيق مع موضوع المنافسة من خلال معالجة أحد أكبر التحديات في كرة القدم: سلامة اللاعبين وتحسين الأداء. من خلال تزويد المدربين برؤى فورية حول إرهاق اللاعبين، وحركتهم، ومخاطر الإصابات، تمكّن المنصة من اتخاذ قرارات أفضل خلال المباريات. هذا لا يساعد فقط في منع الإصابات، بل يعزز أيضًا الأداء العام للفريق وجودة اللعبة، مما يساهم في تجربة أكثر تنافسية وجذبًا للاعبين، والفرق، والجماهير على حد سواء.</a:t>
            </a:r>
            <a:endParaRPr b="0" i="0" sz="1400" u="none" cap="none" strike="noStrike">
              <a:solidFill>
                <a:srgbClr val="FFFFFF"/>
              </a:solidFill>
              <a:latin typeface="IBM Plex Sans Arabic"/>
              <a:ea typeface="IBM Plex Sans Arabic"/>
              <a:cs typeface="IBM Plex Sans Arabic"/>
              <a:sym typeface="IBM Plex Sans Arabic"/>
            </a:endParaRPr>
          </a:p>
        </p:txBody>
      </p:sp>
      <p:pic>
        <p:nvPicPr>
          <p:cNvPr id="325" name="Google Shape;325;p36" title="Screen Shot 1446-10-09 at 5.22.27 AM.png"/>
          <p:cNvPicPr preferRelativeResize="0"/>
          <p:nvPr/>
        </p:nvPicPr>
        <p:blipFill>
          <a:blip r:embed="rId3">
            <a:alphaModFix/>
          </a:blip>
          <a:stretch>
            <a:fillRect/>
          </a:stretch>
        </p:blipFill>
        <p:spPr>
          <a:xfrm>
            <a:off x="5071950" y="48575"/>
            <a:ext cx="2098775" cy="2668751"/>
          </a:xfrm>
          <a:prstGeom prst="rect">
            <a:avLst/>
          </a:prstGeom>
          <a:noFill/>
          <a:ln>
            <a:noFill/>
          </a:ln>
        </p:spPr>
      </p:pic>
      <p:pic>
        <p:nvPicPr>
          <p:cNvPr id="326" name="Google Shape;326;p36" title="Screen Shot 1446-10-09 at 5.23.21 AM.png"/>
          <p:cNvPicPr preferRelativeResize="0"/>
          <p:nvPr/>
        </p:nvPicPr>
        <p:blipFill>
          <a:blip r:embed="rId4">
            <a:alphaModFix/>
          </a:blip>
          <a:stretch>
            <a:fillRect/>
          </a:stretch>
        </p:blipFill>
        <p:spPr>
          <a:xfrm>
            <a:off x="7224625" y="48575"/>
            <a:ext cx="1919375" cy="2668750"/>
          </a:xfrm>
          <a:prstGeom prst="rect">
            <a:avLst/>
          </a:prstGeom>
          <a:noFill/>
          <a:ln>
            <a:noFill/>
          </a:ln>
        </p:spPr>
      </p:pic>
      <p:pic>
        <p:nvPicPr>
          <p:cNvPr id="327" name="Google Shape;327;p36" title="Screen Shot 1446-10-09 at 5.23.13 AM.png"/>
          <p:cNvPicPr preferRelativeResize="0"/>
          <p:nvPr/>
        </p:nvPicPr>
        <p:blipFill>
          <a:blip r:embed="rId5">
            <a:alphaModFix/>
          </a:blip>
          <a:stretch>
            <a:fillRect/>
          </a:stretch>
        </p:blipFill>
        <p:spPr>
          <a:xfrm>
            <a:off x="5071950" y="2717325"/>
            <a:ext cx="4072075" cy="2318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7"/>
          <p:cNvSpPr txBox="1"/>
          <p:nvPr/>
        </p:nvSpPr>
        <p:spPr>
          <a:xfrm>
            <a:off x="524425" y="922425"/>
            <a:ext cx="3515100" cy="536400"/>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2800"/>
              <a:buFont typeface="Arial"/>
              <a:buNone/>
            </a:pPr>
            <a:r>
              <a:rPr b="1" i="0" lang="ar" sz="2800" u="none" cap="none" strike="noStrike">
                <a:solidFill>
                  <a:srgbClr val="FF2E73"/>
                </a:solidFill>
                <a:latin typeface="IBM Plex Sans Arabic"/>
                <a:ea typeface="IBM Plex Sans Arabic"/>
                <a:cs typeface="IBM Plex Sans Arabic"/>
                <a:sym typeface="IBM Plex Sans Arabic"/>
              </a:rPr>
              <a:t>ملخص</a:t>
            </a:r>
            <a:endParaRPr b="1" i="0" sz="2800" u="none" cap="none" strike="noStrike">
              <a:solidFill>
                <a:srgbClr val="FF2E73"/>
              </a:solidFill>
              <a:latin typeface="IBM Plex Sans Arabic"/>
              <a:ea typeface="IBM Plex Sans Arabic"/>
              <a:cs typeface="IBM Plex Sans Arabic"/>
              <a:sym typeface="IBM Plex Sans Arabic"/>
            </a:endParaRPr>
          </a:p>
        </p:txBody>
      </p:sp>
      <p:sp>
        <p:nvSpPr>
          <p:cNvPr id="333" name="Google Shape;333;p37"/>
          <p:cNvSpPr txBox="1"/>
          <p:nvPr/>
        </p:nvSpPr>
        <p:spPr>
          <a:xfrm>
            <a:off x="272700" y="1788800"/>
            <a:ext cx="3719100" cy="1377000"/>
          </a:xfrm>
          <a:prstGeom prst="rect">
            <a:avLst/>
          </a:prstGeom>
          <a:noFill/>
          <a:ln>
            <a:noFill/>
          </a:ln>
        </p:spPr>
        <p:txBody>
          <a:bodyPr anchorCtr="0" anchor="t" bIns="91425" lIns="91425" spcFirstLastPara="1" rIns="91425" wrap="square" tIns="91425">
            <a:noAutofit/>
          </a:bodyPr>
          <a:lstStyle/>
          <a:p>
            <a:pPr indent="0" lvl="0" marL="0" marR="0" rtl="1" algn="r">
              <a:lnSpc>
                <a:spcPct val="115000"/>
              </a:lnSpc>
              <a:spcBef>
                <a:spcPts val="0"/>
              </a:spcBef>
              <a:spcAft>
                <a:spcPts val="1600"/>
              </a:spcAft>
              <a:buClr>
                <a:srgbClr val="000000"/>
              </a:buClr>
              <a:buSzPts val="1400"/>
              <a:buFont typeface="Arial"/>
              <a:buNone/>
            </a:pPr>
            <a:r>
              <a:rPr lang="ar">
                <a:solidFill>
                  <a:srgbClr val="FFFFFF"/>
                </a:solidFill>
                <a:latin typeface="IBM Plex Sans Arabic"/>
                <a:ea typeface="IBM Plex Sans Arabic"/>
                <a:cs typeface="IBM Plex Sans Arabic"/>
                <a:sym typeface="IBM Plex Sans Arabic"/>
              </a:rPr>
              <a:t>يدعم T&amp;G Tactics موضوع المنافسة من خلال المساهمة في تحسين سلامة اللاعبين وأداء الفريق من خلال الرؤى الفورية، مما يؤدي إلى اتخاذ قرارات أفضل خلال المباريات وتجربة لعبة أكثر تنافسية وجذبًا.</a:t>
            </a:r>
            <a:endParaRPr b="0" i="0" sz="1400" u="none" cap="none" strike="noStrike">
              <a:solidFill>
                <a:srgbClr val="FFFFFF"/>
              </a:solidFill>
              <a:latin typeface="IBM Plex Sans Arabic"/>
              <a:ea typeface="IBM Plex Sans Arabic"/>
              <a:cs typeface="IBM Plex Sans Arabic"/>
              <a:sym typeface="IBM Plex Sans Arabic"/>
            </a:endParaRPr>
          </a:p>
        </p:txBody>
      </p:sp>
      <p:pic>
        <p:nvPicPr>
          <p:cNvPr id="334" name="Google Shape;334;p37" title="Screen Shot 1446-10-09 at 5.12.19 AM.png"/>
          <p:cNvPicPr preferRelativeResize="0"/>
          <p:nvPr/>
        </p:nvPicPr>
        <p:blipFill>
          <a:blip r:embed="rId3">
            <a:alphaModFix/>
          </a:blip>
          <a:stretch>
            <a:fillRect/>
          </a:stretch>
        </p:blipFill>
        <p:spPr>
          <a:xfrm>
            <a:off x="4349125" y="631025"/>
            <a:ext cx="4794876" cy="285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nvSpPr>
        <p:spPr>
          <a:xfrm>
            <a:off x="3661000" y="678000"/>
            <a:ext cx="4798800" cy="5364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rPr b="1" lang="ar" sz="1800">
                <a:solidFill>
                  <a:srgbClr val="FF2E73"/>
                </a:solidFill>
                <a:latin typeface="IBM Plex Sans Arabic"/>
                <a:ea typeface="IBM Plex Sans Arabic"/>
                <a:cs typeface="IBM Plex Sans Arabic"/>
                <a:sym typeface="IBM Plex Sans Arabic"/>
              </a:rPr>
              <a:t>العرض التوضيحي/اللقطات/الفيديوهات/المحاكاة:</a:t>
            </a:r>
            <a:endParaRPr b="1" sz="1800">
              <a:solidFill>
                <a:srgbClr val="FF2E73"/>
              </a:solidFill>
              <a:latin typeface="IBM Plex Sans Arabic"/>
              <a:ea typeface="IBM Plex Sans Arabic"/>
              <a:cs typeface="IBM Plex Sans Arabic"/>
              <a:sym typeface="IBM Plex Sans Arabic"/>
            </a:endParaRPr>
          </a:p>
          <a:p>
            <a:pPr indent="0" lvl="0" marL="0" rtl="1" algn="r">
              <a:lnSpc>
                <a:spcPct val="115000"/>
              </a:lnSpc>
              <a:spcBef>
                <a:spcPts val="1200"/>
              </a:spcBef>
              <a:spcAft>
                <a:spcPts val="0"/>
              </a:spcAft>
              <a:buNone/>
            </a:pPr>
            <a:r>
              <a:t/>
            </a:r>
            <a:endParaRPr sz="1800">
              <a:solidFill>
                <a:schemeClr val="lt1"/>
              </a:solidFill>
              <a:latin typeface="IBM Plex Sans Arabic"/>
              <a:ea typeface="IBM Plex Sans Arabic"/>
              <a:cs typeface="IBM Plex Sans Arabic"/>
              <a:sym typeface="IBM Plex Sans Arabic"/>
            </a:endParaRPr>
          </a:p>
          <a:p>
            <a:pPr indent="0" lvl="0" marL="0" rtl="1" algn="r">
              <a:lnSpc>
                <a:spcPct val="115000"/>
              </a:lnSpc>
              <a:spcBef>
                <a:spcPts val="1200"/>
              </a:spcBef>
              <a:spcAft>
                <a:spcPts val="0"/>
              </a:spcAft>
              <a:buNone/>
            </a:pPr>
            <a:r>
              <a:t/>
            </a:r>
            <a:endParaRPr b="1">
              <a:solidFill>
                <a:schemeClr val="lt1"/>
              </a:solidFill>
              <a:latin typeface="IBM Plex Sans Arabic"/>
              <a:ea typeface="IBM Plex Sans Arabic"/>
              <a:cs typeface="IBM Plex Sans Arabic"/>
              <a:sym typeface="IBM Plex Sans Arabic"/>
            </a:endParaRPr>
          </a:p>
          <a:p>
            <a:pPr indent="0" lvl="0" marL="0" rtl="1" algn="r">
              <a:lnSpc>
                <a:spcPct val="115000"/>
              </a:lnSpc>
              <a:spcBef>
                <a:spcPts val="1200"/>
              </a:spcBef>
              <a:spcAft>
                <a:spcPts val="0"/>
              </a:spcAft>
              <a:buNone/>
            </a:pPr>
            <a:r>
              <a:t/>
            </a:r>
            <a:endParaRPr b="1">
              <a:solidFill>
                <a:schemeClr val="lt1"/>
              </a:solidFill>
              <a:latin typeface="IBM Plex Sans Arabic"/>
              <a:ea typeface="IBM Plex Sans Arabic"/>
              <a:cs typeface="IBM Plex Sans Arabic"/>
              <a:sym typeface="IBM Plex Sans Arabic"/>
            </a:endParaRPr>
          </a:p>
          <a:p>
            <a:pPr indent="0" lvl="0" marL="0" rtl="1" algn="r">
              <a:lnSpc>
                <a:spcPct val="115000"/>
              </a:lnSpc>
              <a:spcBef>
                <a:spcPts val="1200"/>
              </a:spcBef>
              <a:spcAft>
                <a:spcPts val="0"/>
              </a:spcAft>
              <a:buNone/>
            </a:pPr>
            <a:r>
              <a:t/>
            </a:r>
            <a:endParaRPr b="1">
              <a:solidFill>
                <a:schemeClr val="lt1"/>
              </a:solidFill>
              <a:latin typeface="IBM Plex Sans Arabic"/>
              <a:ea typeface="IBM Plex Sans Arabic"/>
              <a:cs typeface="IBM Plex Sans Arabic"/>
              <a:sym typeface="IBM Plex Sans Arabic"/>
            </a:endParaRPr>
          </a:p>
          <a:p>
            <a:pPr indent="0" lvl="0" marL="0" rtl="1" algn="r">
              <a:lnSpc>
                <a:spcPct val="115000"/>
              </a:lnSpc>
              <a:spcBef>
                <a:spcPts val="1200"/>
              </a:spcBef>
              <a:spcAft>
                <a:spcPts val="0"/>
              </a:spcAft>
              <a:buNone/>
            </a:pPr>
            <a:r>
              <a:t/>
            </a:r>
            <a:endParaRPr b="1">
              <a:solidFill>
                <a:schemeClr val="lt1"/>
              </a:solidFill>
              <a:latin typeface="IBM Plex Sans Arabic"/>
              <a:ea typeface="IBM Plex Sans Arabic"/>
              <a:cs typeface="IBM Plex Sans Arabic"/>
              <a:sym typeface="IBM Plex Sans Arabic"/>
            </a:endParaRPr>
          </a:p>
          <a:p>
            <a:pPr indent="0" lvl="0" marL="0" rtl="1" algn="r">
              <a:spcBef>
                <a:spcPts val="1200"/>
              </a:spcBef>
              <a:spcAft>
                <a:spcPts val="0"/>
              </a:spcAft>
              <a:buNone/>
            </a:pPr>
            <a:r>
              <a:t/>
            </a:r>
            <a:endParaRPr b="1" sz="2800">
              <a:solidFill>
                <a:srgbClr val="FF2E73"/>
              </a:solidFill>
              <a:latin typeface="IBM Plex Sans Arabic"/>
              <a:ea typeface="IBM Plex Sans Arabic"/>
              <a:cs typeface="IBM Plex Sans Arabic"/>
              <a:sym typeface="IBM Plex Sans Arabic"/>
            </a:endParaRPr>
          </a:p>
        </p:txBody>
      </p:sp>
      <p:sp>
        <p:nvSpPr>
          <p:cNvPr id="340" name="Google Shape;340;p38"/>
          <p:cNvSpPr txBox="1"/>
          <p:nvPr/>
        </p:nvSpPr>
        <p:spPr>
          <a:xfrm>
            <a:off x="975175" y="2455550"/>
            <a:ext cx="3719100" cy="13770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0"/>
              </a:spcBef>
              <a:spcAft>
                <a:spcPts val="1600"/>
              </a:spcAft>
              <a:buNone/>
            </a:pPr>
            <a:r>
              <a:t/>
            </a:r>
            <a:endParaRPr>
              <a:solidFill>
                <a:srgbClr val="FFFFFF"/>
              </a:solidFill>
              <a:latin typeface="IBM Plex Sans Arabic"/>
              <a:ea typeface="IBM Plex Sans Arabic"/>
              <a:cs typeface="IBM Plex Sans Arabic"/>
              <a:sym typeface="IBM Plex Sans Arabic"/>
            </a:endParaRPr>
          </a:p>
        </p:txBody>
      </p:sp>
      <p:pic>
        <p:nvPicPr>
          <p:cNvPr id="341" name="Google Shape;341;p38" title="Screenshot 2025-03-05 173835.png"/>
          <p:cNvPicPr preferRelativeResize="0"/>
          <p:nvPr/>
        </p:nvPicPr>
        <p:blipFill>
          <a:blip r:embed="rId3">
            <a:alphaModFix/>
          </a:blip>
          <a:stretch>
            <a:fillRect/>
          </a:stretch>
        </p:blipFill>
        <p:spPr>
          <a:xfrm>
            <a:off x="1264450" y="1718800"/>
            <a:ext cx="4144925" cy="23011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nvSpPr>
        <p:spPr>
          <a:xfrm>
            <a:off x="1007425" y="1228200"/>
            <a:ext cx="3033000" cy="1942500"/>
          </a:xfrm>
          <a:prstGeom prst="rect">
            <a:avLst/>
          </a:prstGeom>
          <a:noFill/>
          <a:ln>
            <a:noFill/>
          </a:ln>
        </p:spPr>
        <p:txBody>
          <a:bodyPr anchorCtr="0" anchor="b" bIns="91425" lIns="91425" spcFirstLastPara="1" rIns="91425" wrap="square" tIns="91425">
            <a:noAutofit/>
          </a:bodyPr>
          <a:lstStyle/>
          <a:p>
            <a:pPr indent="0" lvl="0" marL="0" rtl="1" algn="r">
              <a:spcBef>
                <a:spcPts val="0"/>
              </a:spcBef>
              <a:spcAft>
                <a:spcPts val="0"/>
              </a:spcAft>
              <a:buNone/>
            </a:pPr>
            <a:r>
              <a:rPr b="1" lang="ar" sz="5500">
                <a:solidFill>
                  <a:srgbClr val="FF2E73"/>
                </a:solidFill>
                <a:latin typeface="IBM Plex Sans Arabic"/>
                <a:ea typeface="IBM Plex Sans Arabic"/>
                <a:cs typeface="IBM Plex Sans Arabic"/>
                <a:sym typeface="IBM Plex Sans Arabic"/>
              </a:rPr>
              <a:t>شكراً</a:t>
            </a:r>
            <a:endParaRPr b="1" sz="5500">
              <a:solidFill>
                <a:srgbClr val="FF2E73"/>
              </a:solidFill>
              <a:latin typeface="IBM Plex Sans Arabic"/>
              <a:ea typeface="IBM Plex Sans Arabic"/>
              <a:cs typeface="IBM Plex Sans Arabic"/>
              <a:sym typeface="IBM Plex Sans Arab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idx="4294967295" type="title"/>
          </p:nvPr>
        </p:nvSpPr>
        <p:spPr>
          <a:xfrm>
            <a:off x="677425" y="1054150"/>
            <a:ext cx="7416900" cy="536400"/>
          </a:xfrm>
          <a:prstGeom prst="rect">
            <a:avLst/>
          </a:prstGeom>
          <a:noFill/>
          <a:ln>
            <a:noFill/>
          </a:ln>
        </p:spPr>
        <p:txBody>
          <a:bodyPr anchorCtr="0" anchor="t" bIns="91425" lIns="91425" spcFirstLastPara="1" rIns="91425" wrap="square" tIns="91425">
            <a:normAutofit fontScale="90000"/>
          </a:bodyPr>
          <a:lstStyle/>
          <a:p>
            <a:pPr indent="0" lvl="0" marL="0" rtl="1" algn="r">
              <a:lnSpc>
                <a:spcPct val="100000"/>
              </a:lnSpc>
              <a:spcBef>
                <a:spcPts val="0"/>
              </a:spcBef>
              <a:spcAft>
                <a:spcPts val="0"/>
              </a:spcAft>
              <a:buSzPct val="111111"/>
              <a:buNone/>
            </a:pPr>
            <a:r>
              <a:rPr b="1" lang="ar">
                <a:solidFill>
                  <a:srgbClr val="FFFFFF"/>
                </a:solidFill>
              </a:rPr>
              <a:t>المحتويات:</a:t>
            </a:r>
            <a:endParaRPr b="1">
              <a:solidFill>
                <a:srgbClr val="FFFFFF"/>
              </a:solidFill>
            </a:endParaRPr>
          </a:p>
        </p:txBody>
      </p:sp>
      <p:sp>
        <p:nvSpPr>
          <p:cNvPr id="113" name="Google Shape;113;p26"/>
          <p:cNvSpPr txBox="1"/>
          <p:nvPr/>
        </p:nvSpPr>
        <p:spPr>
          <a:xfrm>
            <a:off x="6035350" y="1796425"/>
            <a:ext cx="1586100" cy="384000"/>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520"/>
              <a:buFont typeface="Arial"/>
              <a:buNone/>
            </a:pPr>
            <a:r>
              <a:rPr b="0" i="0" lang="ar" sz="1520" u="none" cap="none" strike="noStrike">
                <a:solidFill>
                  <a:schemeClr val="lt1"/>
                </a:solidFill>
                <a:latin typeface="IBM Plex Sans Arabic"/>
                <a:ea typeface="IBM Plex Sans Arabic"/>
                <a:cs typeface="IBM Plex Sans Arabic"/>
                <a:sym typeface="IBM Plex Sans Arabic"/>
              </a:rPr>
              <a:t>أعضاء الفريق </a:t>
            </a:r>
            <a:endParaRPr b="0" i="0" sz="1520" u="none" cap="none" strike="noStrike">
              <a:solidFill>
                <a:schemeClr val="lt1"/>
              </a:solidFill>
              <a:latin typeface="IBM Plex Sans Arabic"/>
              <a:ea typeface="IBM Plex Sans Arabic"/>
              <a:cs typeface="IBM Plex Sans Arabic"/>
              <a:sym typeface="IBM Plex Sans Arabic"/>
            </a:endParaRPr>
          </a:p>
        </p:txBody>
      </p:sp>
      <p:sp>
        <p:nvSpPr>
          <p:cNvPr id="114" name="Google Shape;114;p26"/>
          <p:cNvSpPr/>
          <p:nvPr/>
        </p:nvSpPr>
        <p:spPr>
          <a:xfrm>
            <a:off x="7697600" y="1796425"/>
            <a:ext cx="384000" cy="384000"/>
          </a:xfrm>
          <a:prstGeom prst="roundRect">
            <a:avLst>
              <a:gd fmla="val 18808" name="adj"/>
            </a:avLst>
          </a:prstGeom>
          <a:solidFill>
            <a:srgbClr val="9101BE"/>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90"/>
              <a:buFont typeface="Arial"/>
              <a:buNone/>
            </a:pPr>
            <a:r>
              <a:rPr b="1" i="0" lang="ar" sz="1300" u="none" cap="none" strike="noStrike">
                <a:solidFill>
                  <a:schemeClr val="lt1"/>
                </a:solidFill>
                <a:latin typeface="IBM Plex Sans Arabic"/>
                <a:ea typeface="IBM Plex Sans Arabic"/>
                <a:cs typeface="IBM Plex Sans Arabic"/>
                <a:sym typeface="IBM Plex Sans Arabic"/>
              </a:rPr>
              <a:t>01</a:t>
            </a:r>
            <a:endParaRPr b="1" i="0" sz="1300" u="none" cap="none" strike="noStrike">
              <a:solidFill>
                <a:schemeClr val="lt1"/>
              </a:solidFill>
              <a:latin typeface="IBM Plex Sans Arabic"/>
              <a:ea typeface="IBM Plex Sans Arabic"/>
              <a:cs typeface="IBM Plex Sans Arabic"/>
              <a:sym typeface="IBM Plex Sans Arabic"/>
            </a:endParaRPr>
          </a:p>
        </p:txBody>
      </p:sp>
      <p:sp>
        <p:nvSpPr>
          <p:cNvPr id="115" name="Google Shape;115;p26"/>
          <p:cNvSpPr txBox="1"/>
          <p:nvPr/>
        </p:nvSpPr>
        <p:spPr>
          <a:xfrm>
            <a:off x="6035350" y="2455975"/>
            <a:ext cx="1586100" cy="384000"/>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520"/>
              <a:buFont typeface="Arial"/>
              <a:buNone/>
            </a:pPr>
            <a:r>
              <a:rPr b="0" i="0" lang="ar" sz="1520" u="none" cap="none" strike="noStrike">
                <a:solidFill>
                  <a:schemeClr val="lt1"/>
                </a:solidFill>
                <a:latin typeface="IBM Plex Sans Arabic"/>
                <a:ea typeface="IBM Plex Sans Arabic"/>
                <a:cs typeface="IBM Plex Sans Arabic"/>
                <a:sym typeface="IBM Plex Sans Arabic"/>
              </a:rPr>
              <a:t>المشكلة وحلها</a:t>
            </a:r>
            <a:endParaRPr b="0" i="0" sz="1520" u="none" cap="none" strike="noStrike">
              <a:solidFill>
                <a:schemeClr val="lt1"/>
              </a:solidFill>
              <a:latin typeface="IBM Plex Sans Arabic"/>
              <a:ea typeface="IBM Plex Sans Arabic"/>
              <a:cs typeface="IBM Plex Sans Arabic"/>
              <a:sym typeface="IBM Plex Sans Arabic"/>
            </a:endParaRPr>
          </a:p>
        </p:txBody>
      </p:sp>
      <p:sp>
        <p:nvSpPr>
          <p:cNvPr id="116" name="Google Shape;116;p26"/>
          <p:cNvSpPr/>
          <p:nvPr/>
        </p:nvSpPr>
        <p:spPr>
          <a:xfrm>
            <a:off x="7697600" y="2455975"/>
            <a:ext cx="384000" cy="384000"/>
          </a:xfrm>
          <a:prstGeom prst="roundRect">
            <a:avLst>
              <a:gd fmla="val 18808" name="adj"/>
            </a:avLst>
          </a:prstGeom>
          <a:solidFill>
            <a:srgbClr val="9101BE"/>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ar" sz="1300" u="none" cap="none" strike="noStrike">
                <a:solidFill>
                  <a:schemeClr val="lt1"/>
                </a:solidFill>
                <a:latin typeface="IBM Plex Sans Arabic"/>
                <a:ea typeface="IBM Plex Sans Arabic"/>
                <a:cs typeface="IBM Plex Sans Arabic"/>
                <a:sym typeface="IBM Plex Sans Arabic"/>
              </a:rPr>
              <a:t>02</a:t>
            </a:r>
            <a:endParaRPr b="1" i="0" sz="1300" u="none" cap="none" strike="noStrike">
              <a:solidFill>
                <a:schemeClr val="lt1"/>
              </a:solidFill>
              <a:latin typeface="IBM Plex Sans Arabic"/>
              <a:ea typeface="IBM Plex Sans Arabic"/>
              <a:cs typeface="IBM Plex Sans Arabic"/>
              <a:sym typeface="IBM Plex Sans Arabic"/>
            </a:endParaRPr>
          </a:p>
        </p:txBody>
      </p:sp>
      <p:sp>
        <p:nvSpPr>
          <p:cNvPr id="117" name="Google Shape;117;p26"/>
          <p:cNvSpPr txBox="1"/>
          <p:nvPr/>
        </p:nvSpPr>
        <p:spPr>
          <a:xfrm>
            <a:off x="5743275" y="3141675"/>
            <a:ext cx="1878300" cy="384000"/>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520"/>
              <a:buFont typeface="Arial"/>
              <a:buNone/>
            </a:pPr>
            <a:r>
              <a:rPr b="0" i="0" lang="ar" sz="1520" u="none" cap="none" strike="noStrike">
                <a:solidFill>
                  <a:schemeClr val="lt1"/>
                </a:solidFill>
                <a:latin typeface="IBM Plex Sans Arabic"/>
                <a:ea typeface="IBM Plex Sans Arabic"/>
                <a:cs typeface="IBM Plex Sans Arabic"/>
                <a:sym typeface="IBM Plex Sans Arabic"/>
              </a:rPr>
              <a:t>وصف الفكرة</a:t>
            </a:r>
            <a:endParaRPr b="0" i="0" sz="1520" u="none" cap="none" strike="noStrike">
              <a:solidFill>
                <a:schemeClr val="lt1"/>
              </a:solidFill>
              <a:latin typeface="IBM Plex Sans Arabic"/>
              <a:ea typeface="IBM Plex Sans Arabic"/>
              <a:cs typeface="IBM Plex Sans Arabic"/>
              <a:sym typeface="IBM Plex Sans Arabic"/>
            </a:endParaRPr>
          </a:p>
        </p:txBody>
      </p:sp>
      <p:sp>
        <p:nvSpPr>
          <p:cNvPr id="118" name="Google Shape;118;p26"/>
          <p:cNvSpPr/>
          <p:nvPr/>
        </p:nvSpPr>
        <p:spPr>
          <a:xfrm>
            <a:off x="7697600" y="3141675"/>
            <a:ext cx="384000" cy="384000"/>
          </a:xfrm>
          <a:prstGeom prst="roundRect">
            <a:avLst>
              <a:gd fmla="val 18808" name="adj"/>
            </a:avLst>
          </a:prstGeom>
          <a:solidFill>
            <a:srgbClr val="9101BE"/>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ar" sz="1300" u="none" cap="none" strike="noStrike">
                <a:solidFill>
                  <a:schemeClr val="lt1"/>
                </a:solidFill>
                <a:latin typeface="IBM Plex Sans Arabic"/>
                <a:ea typeface="IBM Plex Sans Arabic"/>
                <a:cs typeface="IBM Plex Sans Arabic"/>
                <a:sym typeface="IBM Plex Sans Arabic"/>
              </a:rPr>
              <a:t>03</a:t>
            </a:r>
            <a:endParaRPr b="1" i="0" sz="1300" u="none" cap="none" strike="noStrike">
              <a:solidFill>
                <a:schemeClr val="lt1"/>
              </a:solidFill>
              <a:latin typeface="IBM Plex Sans Arabic"/>
              <a:ea typeface="IBM Plex Sans Arabic"/>
              <a:cs typeface="IBM Plex Sans Arabic"/>
              <a:sym typeface="IBM Plex Sans Arabic"/>
            </a:endParaRPr>
          </a:p>
        </p:txBody>
      </p:sp>
      <p:sp>
        <p:nvSpPr>
          <p:cNvPr id="119" name="Google Shape;119;p26"/>
          <p:cNvSpPr txBox="1"/>
          <p:nvPr/>
        </p:nvSpPr>
        <p:spPr>
          <a:xfrm>
            <a:off x="6035350" y="3801225"/>
            <a:ext cx="1586100" cy="384000"/>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520"/>
              <a:buFont typeface="Arial"/>
              <a:buNone/>
            </a:pPr>
            <a:r>
              <a:rPr b="0" i="0" lang="ar" sz="1520" u="none" cap="none" strike="noStrike">
                <a:solidFill>
                  <a:schemeClr val="lt1"/>
                </a:solidFill>
                <a:latin typeface="IBM Plex Sans Arabic"/>
                <a:ea typeface="IBM Plex Sans Arabic"/>
                <a:cs typeface="IBM Plex Sans Arabic"/>
                <a:sym typeface="IBM Plex Sans Arabic"/>
              </a:rPr>
              <a:t>التقنيات المستخدمة</a:t>
            </a:r>
            <a:endParaRPr b="0" i="0" sz="1520" u="none" cap="none" strike="noStrike">
              <a:solidFill>
                <a:schemeClr val="lt1"/>
              </a:solidFill>
              <a:latin typeface="IBM Plex Sans Arabic"/>
              <a:ea typeface="IBM Plex Sans Arabic"/>
              <a:cs typeface="IBM Plex Sans Arabic"/>
              <a:sym typeface="IBM Plex Sans Arabic"/>
            </a:endParaRPr>
          </a:p>
        </p:txBody>
      </p:sp>
      <p:sp>
        <p:nvSpPr>
          <p:cNvPr id="120" name="Google Shape;120;p26"/>
          <p:cNvSpPr/>
          <p:nvPr/>
        </p:nvSpPr>
        <p:spPr>
          <a:xfrm>
            <a:off x="7697600" y="3801225"/>
            <a:ext cx="384000" cy="384000"/>
          </a:xfrm>
          <a:prstGeom prst="roundRect">
            <a:avLst>
              <a:gd fmla="val 18808" name="adj"/>
            </a:avLst>
          </a:prstGeom>
          <a:solidFill>
            <a:srgbClr val="9101BE"/>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ar" sz="1300" u="none" cap="none" strike="noStrike">
                <a:solidFill>
                  <a:schemeClr val="lt1"/>
                </a:solidFill>
                <a:latin typeface="IBM Plex Sans Arabic"/>
                <a:ea typeface="IBM Plex Sans Arabic"/>
                <a:cs typeface="IBM Plex Sans Arabic"/>
                <a:sym typeface="IBM Plex Sans Arabic"/>
              </a:rPr>
              <a:t>04</a:t>
            </a:r>
            <a:endParaRPr b="1" i="0" sz="1300" u="none" cap="none" strike="noStrike">
              <a:solidFill>
                <a:schemeClr val="lt1"/>
              </a:solidFill>
              <a:latin typeface="IBM Plex Sans Arabic"/>
              <a:ea typeface="IBM Plex Sans Arabic"/>
              <a:cs typeface="IBM Plex Sans Arabic"/>
              <a:sym typeface="IBM Plex Sans Arabic"/>
            </a:endParaRPr>
          </a:p>
        </p:txBody>
      </p:sp>
      <p:sp>
        <p:nvSpPr>
          <p:cNvPr id="121" name="Google Shape;121;p26"/>
          <p:cNvSpPr txBox="1"/>
          <p:nvPr/>
        </p:nvSpPr>
        <p:spPr>
          <a:xfrm>
            <a:off x="1645150" y="1796425"/>
            <a:ext cx="3797100" cy="384000"/>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520"/>
              <a:buFont typeface="Arial"/>
              <a:buNone/>
            </a:pPr>
            <a:r>
              <a:rPr b="0" i="0" lang="ar" sz="1520" u="none" cap="none" strike="noStrike">
                <a:solidFill>
                  <a:schemeClr val="lt1"/>
                </a:solidFill>
                <a:latin typeface="IBM Plex Sans Arabic"/>
                <a:ea typeface="IBM Plex Sans Arabic"/>
                <a:cs typeface="IBM Plex Sans Arabic"/>
                <a:sym typeface="IBM Plex Sans Arabic"/>
              </a:rPr>
              <a:t>جميع البيانات المستخدمة (نصية وغير نصية)</a:t>
            </a:r>
            <a:endParaRPr b="0" i="0" sz="1520" u="none" cap="none" strike="noStrike">
              <a:solidFill>
                <a:schemeClr val="lt1"/>
              </a:solidFill>
              <a:latin typeface="IBM Plex Sans Arabic"/>
              <a:ea typeface="IBM Plex Sans Arabic"/>
              <a:cs typeface="IBM Plex Sans Arabic"/>
              <a:sym typeface="IBM Plex Sans Arabic"/>
            </a:endParaRPr>
          </a:p>
        </p:txBody>
      </p:sp>
      <p:sp>
        <p:nvSpPr>
          <p:cNvPr id="122" name="Google Shape;122;p26"/>
          <p:cNvSpPr/>
          <p:nvPr/>
        </p:nvSpPr>
        <p:spPr>
          <a:xfrm>
            <a:off x="5518425" y="1796425"/>
            <a:ext cx="384000" cy="384000"/>
          </a:xfrm>
          <a:prstGeom prst="roundRect">
            <a:avLst>
              <a:gd fmla="val 18808" name="adj"/>
            </a:avLst>
          </a:prstGeom>
          <a:solidFill>
            <a:srgbClr val="9101BE"/>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ar" sz="1300" u="none" cap="none" strike="noStrike">
                <a:solidFill>
                  <a:schemeClr val="lt1"/>
                </a:solidFill>
                <a:latin typeface="IBM Plex Sans Arabic"/>
                <a:ea typeface="IBM Plex Sans Arabic"/>
                <a:cs typeface="IBM Plex Sans Arabic"/>
                <a:sym typeface="IBM Plex Sans Arabic"/>
              </a:rPr>
              <a:t>05</a:t>
            </a:r>
            <a:endParaRPr b="1" i="0" sz="1300" u="none" cap="none" strike="noStrike">
              <a:solidFill>
                <a:schemeClr val="lt1"/>
              </a:solidFill>
              <a:latin typeface="IBM Plex Sans Arabic"/>
              <a:ea typeface="IBM Plex Sans Arabic"/>
              <a:cs typeface="IBM Plex Sans Arabic"/>
              <a:sym typeface="IBM Plex Sans Arabic"/>
            </a:endParaRPr>
          </a:p>
        </p:txBody>
      </p:sp>
      <p:sp>
        <p:nvSpPr>
          <p:cNvPr id="123" name="Google Shape;123;p26"/>
          <p:cNvSpPr txBox="1"/>
          <p:nvPr/>
        </p:nvSpPr>
        <p:spPr>
          <a:xfrm>
            <a:off x="1100275" y="2455975"/>
            <a:ext cx="4342200" cy="384000"/>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520"/>
              <a:buFont typeface="Arial"/>
              <a:buNone/>
            </a:pPr>
            <a:r>
              <a:rPr b="0" i="0" lang="ar" sz="1520" u="none" cap="none" strike="noStrike">
                <a:solidFill>
                  <a:schemeClr val="lt1"/>
                </a:solidFill>
                <a:latin typeface="IBM Plex Sans Arabic"/>
                <a:ea typeface="IBM Plex Sans Arabic"/>
                <a:cs typeface="IBM Plex Sans Arabic"/>
                <a:sym typeface="IBM Plex Sans Arabic"/>
              </a:rPr>
              <a:t>كيفية توفير هذه البيانات وكيفية استخدامها</a:t>
            </a:r>
            <a:endParaRPr b="0" i="0" sz="1520" u="none" cap="none" strike="noStrike">
              <a:solidFill>
                <a:schemeClr val="lt1"/>
              </a:solidFill>
              <a:latin typeface="IBM Plex Sans Arabic"/>
              <a:ea typeface="IBM Plex Sans Arabic"/>
              <a:cs typeface="IBM Plex Sans Arabic"/>
              <a:sym typeface="IBM Plex Sans Arabic"/>
            </a:endParaRPr>
          </a:p>
        </p:txBody>
      </p:sp>
      <p:sp>
        <p:nvSpPr>
          <p:cNvPr id="124" name="Google Shape;124;p26"/>
          <p:cNvSpPr/>
          <p:nvPr/>
        </p:nvSpPr>
        <p:spPr>
          <a:xfrm>
            <a:off x="5518425" y="2455975"/>
            <a:ext cx="384000" cy="384000"/>
          </a:xfrm>
          <a:prstGeom prst="roundRect">
            <a:avLst>
              <a:gd fmla="val 18808" name="adj"/>
            </a:avLst>
          </a:prstGeom>
          <a:solidFill>
            <a:srgbClr val="9101BE"/>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ar" sz="1300" u="none" cap="none" strike="noStrike">
                <a:solidFill>
                  <a:schemeClr val="lt1"/>
                </a:solidFill>
                <a:latin typeface="IBM Plex Sans Arabic"/>
                <a:ea typeface="IBM Plex Sans Arabic"/>
                <a:cs typeface="IBM Plex Sans Arabic"/>
                <a:sym typeface="IBM Plex Sans Arabic"/>
              </a:rPr>
              <a:t>06</a:t>
            </a:r>
            <a:endParaRPr b="1" i="0" sz="1300" u="none" cap="none" strike="noStrike">
              <a:solidFill>
                <a:schemeClr val="lt1"/>
              </a:solidFill>
              <a:latin typeface="IBM Plex Sans Arabic"/>
              <a:ea typeface="IBM Plex Sans Arabic"/>
              <a:cs typeface="IBM Plex Sans Arabic"/>
              <a:sym typeface="IBM Plex Sans Arabic"/>
            </a:endParaRPr>
          </a:p>
        </p:txBody>
      </p:sp>
      <p:sp>
        <p:nvSpPr>
          <p:cNvPr id="125" name="Google Shape;125;p26"/>
          <p:cNvSpPr txBox="1"/>
          <p:nvPr/>
        </p:nvSpPr>
        <p:spPr>
          <a:xfrm>
            <a:off x="3358025" y="3141675"/>
            <a:ext cx="2084400" cy="384000"/>
          </a:xfrm>
          <a:prstGeom prst="rect">
            <a:avLst/>
          </a:prstGeom>
          <a:noFill/>
          <a:ln>
            <a:noFill/>
          </a:ln>
        </p:spPr>
        <p:txBody>
          <a:bodyPr anchorCtr="0" anchor="b" bIns="91425" lIns="91425" spcFirstLastPara="1" rIns="91425" wrap="square" tIns="91425">
            <a:noAutofit/>
          </a:bodyPr>
          <a:lstStyle/>
          <a:p>
            <a:pPr indent="0" lvl="0" marL="0" marR="0" rtl="1" algn="r">
              <a:lnSpc>
                <a:spcPct val="100000"/>
              </a:lnSpc>
              <a:spcBef>
                <a:spcPts val="0"/>
              </a:spcBef>
              <a:spcAft>
                <a:spcPts val="0"/>
              </a:spcAft>
              <a:buClr>
                <a:srgbClr val="000000"/>
              </a:buClr>
              <a:buSzPts val="1520"/>
              <a:buFont typeface="Arial"/>
              <a:buNone/>
            </a:pPr>
            <a:r>
              <a:rPr b="0" i="0" lang="ar" sz="1520" u="none" cap="none" strike="noStrike">
                <a:solidFill>
                  <a:schemeClr val="lt1"/>
                </a:solidFill>
                <a:latin typeface="IBM Plex Sans Arabic"/>
                <a:ea typeface="IBM Plex Sans Arabic"/>
                <a:cs typeface="IBM Plex Sans Arabic"/>
                <a:sym typeface="IBM Plex Sans Arabic"/>
              </a:rPr>
              <a:t>ملخص</a:t>
            </a:r>
            <a:endParaRPr b="0" i="0" sz="1520" u="none" cap="none" strike="noStrike">
              <a:solidFill>
                <a:schemeClr val="lt1"/>
              </a:solidFill>
              <a:latin typeface="IBM Plex Sans Arabic"/>
              <a:ea typeface="IBM Plex Sans Arabic"/>
              <a:cs typeface="IBM Plex Sans Arabic"/>
              <a:sym typeface="IBM Plex Sans Arabic"/>
            </a:endParaRPr>
          </a:p>
        </p:txBody>
      </p:sp>
      <p:sp>
        <p:nvSpPr>
          <p:cNvPr id="126" name="Google Shape;126;p26"/>
          <p:cNvSpPr/>
          <p:nvPr/>
        </p:nvSpPr>
        <p:spPr>
          <a:xfrm>
            <a:off x="5518425" y="3141675"/>
            <a:ext cx="384000" cy="384000"/>
          </a:xfrm>
          <a:prstGeom prst="roundRect">
            <a:avLst>
              <a:gd fmla="val 18808" name="adj"/>
            </a:avLst>
          </a:prstGeom>
          <a:solidFill>
            <a:srgbClr val="9101BE"/>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ar" sz="1300" u="none" cap="none" strike="noStrike">
                <a:solidFill>
                  <a:schemeClr val="lt1"/>
                </a:solidFill>
                <a:latin typeface="IBM Plex Sans Arabic"/>
                <a:ea typeface="IBM Plex Sans Arabic"/>
                <a:cs typeface="IBM Plex Sans Arabic"/>
                <a:sym typeface="IBM Plex Sans Arabic"/>
              </a:rPr>
              <a:t>07</a:t>
            </a:r>
            <a:endParaRPr b="1" i="0" sz="1300" u="none" cap="none" strike="noStrike">
              <a:solidFill>
                <a:schemeClr val="lt1"/>
              </a:solidFill>
              <a:latin typeface="IBM Plex Sans Arabic"/>
              <a:ea typeface="IBM Plex Sans Arabic"/>
              <a:cs typeface="IBM Plex Sans Arabic"/>
              <a:sym typeface="IBM Plex Sans Arab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7"/>
          <p:cNvSpPr txBox="1"/>
          <p:nvPr/>
        </p:nvSpPr>
        <p:spPr>
          <a:xfrm>
            <a:off x="720000" y="1130875"/>
            <a:ext cx="7704000"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2800"/>
              <a:buFont typeface="Arial"/>
              <a:buNone/>
            </a:pPr>
            <a:r>
              <a:rPr b="1" i="0" lang="ar" sz="2800" u="none" cap="none" strike="noStrike">
                <a:solidFill>
                  <a:srgbClr val="FF2E73"/>
                </a:solidFill>
                <a:latin typeface="IBM Plex Sans Arabic"/>
                <a:ea typeface="IBM Plex Sans Arabic"/>
                <a:cs typeface="IBM Plex Sans Arabic"/>
                <a:sym typeface="IBM Plex Sans Arabic"/>
              </a:rPr>
              <a:t>أعضاء الفريق</a:t>
            </a:r>
            <a:endParaRPr b="0" i="0" sz="2800" u="none" cap="none" strike="noStrike">
              <a:solidFill>
                <a:srgbClr val="FF2E73"/>
              </a:solidFill>
              <a:latin typeface="IBM Plex Sans Arabic"/>
              <a:ea typeface="IBM Plex Sans Arabic"/>
              <a:cs typeface="IBM Plex Sans Arabic"/>
              <a:sym typeface="IBM Plex Sans Arabic"/>
            </a:endParaRPr>
          </a:p>
        </p:txBody>
      </p:sp>
      <p:sp>
        <p:nvSpPr>
          <p:cNvPr id="132" name="Google Shape;132;p27"/>
          <p:cNvSpPr/>
          <p:nvPr/>
        </p:nvSpPr>
        <p:spPr>
          <a:xfrm>
            <a:off x="4913774" y="2187304"/>
            <a:ext cx="1044900" cy="1044900"/>
          </a:xfrm>
          <a:prstGeom prst="ellipse">
            <a:avLst/>
          </a:prstGeom>
          <a:gradFill>
            <a:gsLst>
              <a:gs pos="0">
                <a:srgbClr val="8134EC">
                  <a:alpha val="49019"/>
                </a:srgbClr>
              </a:gs>
              <a:gs pos="77000">
                <a:srgbClr val="FFFFFF">
                  <a:alpha val="49019"/>
                </a:srgbClr>
              </a:gs>
              <a:gs pos="100000">
                <a:srgbClr val="FFFFFF">
                  <a:alpha val="49019"/>
                </a:srgbClr>
              </a:gs>
            </a:gsLst>
            <a:path path="circle">
              <a:fillToRect b="50%" l="50%" r="50%" t="50%"/>
            </a:path>
            <a:tileRect/>
          </a:gradFill>
          <a:ln cap="flat" cmpd="sng" w="9525">
            <a:solidFill>
              <a:srgbClr val="CEAB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7"/>
          <p:cNvSpPr txBox="1"/>
          <p:nvPr/>
        </p:nvSpPr>
        <p:spPr>
          <a:xfrm>
            <a:off x="4305375" y="3445400"/>
            <a:ext cx="2261700" cy="393900"/>
          </a:xfrm>
          <a:prstGeom prst="rect">
            <a:avLst/>
          </a:prstGeom>
          <a:noFill/>
          <a:ln>
            <a:noFill/>
          </a:ln>
        </p:spPr>
        <p:txBody>
          <a:bodyPr anchorCtr="0" anchor="t" bIns="91425" lIns="91425" spcFirstLastPara="1" rIns="91425" wrap="square" tIns="91425">
            <a:noAutofit/>
          </a:bodyPr>
          <a:lstStyle/>
          <a:p>
            <a:pPr indent="0" lvl="0" marL="0" rtl="1" algn="ctr">
              <a:lnSpc>
                <a:spcPct val="200000"/>
              </a:lnSpc>
              <a:spcBef>
                <a:spcPts val="0"/>
              </a:spcBef>
              <a:spcAft>
                <a:spcPts val="0"/>
              </a:spcAft>
              <a:buClr>
                <a:schemeClr val="dk1"/>
              </a:buClr>
              <a:buSzPts val="1400"/>
              <a:buFont typeface="Arial"/>
              <a:buNone/>
            </a:pPr>
            <a:r>
              <a:rPr lang="ar" sz="1200">
                <a:solidFill>
                  <a:schemeClr val="lt1"/>
                </a:solidFill>
                <a:latin typeface="IBM Plex Sans Arabic"/>
                <a:ea typeface="IBM Plex Sans Arabic"/>
                <a:cs typeface="IBM Plex Sans Arabic"/>
                <a:sym typeface="IBM Plex Sans Arabic"/>
              </a:rPr>
              <a:t>طرفه عبدالله الدموخ الدوسري</a:t>
            </a:r>
            <a:endParaRPr sz="1200">
              <a:solidFill>
                <a:schemeClr val="lt1"/>
              </a:solidFill>
              <a:latin typeface="IBM Plex Sans Arabic"/>
              <a:ea typeface="IBM Plex Sans Arabic"/>
              <a:cs typeface="IBM Plex Sans Arabic"/>
              <a:sym typeface="IBM Plex Sans Arabic"/>
            </a:endParaRPr>
          </a:p>
          <a:p>
            <a:pPr indent="0" lvl="0" marL="0" marR="0" rtl="1" algn="ctr">
              <a:lnSpc>
                <a:spcPct val="200000"/>
              </a:lnSpc>
              <a:spcBef>
                <a:spcPts val="1600"/>
              </a:spcBef>
              <a:spcAft>
                <a:spcPts val="1600"/>
              </a:spcAft>
              <a:buClr>
                <a:srgbClr val="000000"/>
              </a:buClr>
              <a:buSzPts val="1400"/>
              <a:buFont typeface="Arial"/>
              <a:buNone/>
            </a:pPr>
            <a:r>
              <a:t/>
            </a:r>
            <a:endParaRPr sz="1500">
              <a:solidFill>
                <a:srgbClr val="FFFFFF"/>
              </a:solidFill>
              <a:latin typeface="IBM Plex Sans Arabic"/>
              <a:ea typeface="IBM Plex Sans Arabic"/>
              <a:cs typeface="IBM Plex Sans Arabic"/>
              <a:sym typeface="IBM Plex Sans Arabic"/>
            </a:endParaRPr>
          </a:p>
        </p:txBody>
      </p:sp>
      <p:sp>
        <p:nvSpPr>
          <p:cNvPr id="134" name="Google Shape;134;p27"/>
          <p:cNvSpPr txBox="1"/>
          <p:nvPr/>
        </p:nvSpPr>
        <p:spPr>
          <a:xfrm>
            <a:off x="2487050" y="3445400"/>
            <a:ext cx="1996200" cy="485700"/>
          </a:xfrm>
          <a:prstGeom prst="rect">
            <a:avLst/>
          </a:prstGeom>
          <a:noFill/>
          <a:ln>
            <a:noFill/>
          </a:ln>
        </p:spPr>
        <p:txBody>
          <a:bodyPr anchorCtr="0" anchor="t" bIns="91425" lIns="91425" spcFirstLastPara="1" rIns="91425" wrap="square" tIns="91425">
            <a:noAutofit/>
          </a:bodyPr>
          <a:lstStyle/>
          <a:p>
            <a:pPr indent="0" lvl="0" marL="0" marR="0" rtl="1" algn="ctr">
              <a:lnSpc>
                <a:spcPct val="200000"/>
              </a:lnSpc>
              <a:spcBef>
                <a:spcPts val="0"/>
              </a:spcBef>
              <a:spcAft>
                <a:spcPts val="1600"/>
              </a:spcAft>
              <a:buClr>
                <a:srgbClr val="000000"/>
              </a:buClr>
              <a:buSzPts val="1400"/>
              <a:buFont typeface="Arial"/>
              <a:buNone/>
            </a:pPr>
            <a:r>
              <a:rPr lang="ar" sz="1200">
                <a:solidFill>
                  <a:srgbClr val="FFFFFF"/>
                </a:solidFill>
                <a:latin typeface="IBM Plex Sans Arabic"/>
                <a:ea typeface="IBM Plex Sans Arabic"/>
                <a:cs typeface="IBM Plex Sans Arabic"/>
                <a:sym typeface="IBM Plex Sans Arabic"/>
              </a:rPr>
              <a:t>غصون عبدالرحمن العبيدي</a:t>
            </a:r>
            <a:endParaRPr b="0" i="0" sz="1200" u="none" cap="none" strike="noStrike">
              <a:solidFill>
                <a:srgbClr val="FFFFFF"/>
              </a:solidFill>
              <a:latin typeface="IBM Plex Sans Arabic"/>
              <a:ea typeface="IBM Plex Sans Arabic"/>
              <a:cs typeface="IBM Plex Sans Arabic"/>
              <a:sym typeface="IBM Plex Sans Arabic"/>
            </a:endParaRPr>
          </a:p>
        </p:txBody>
      </p:sp>
      <p:sp>
        <p:nvSpPr>
          <p:cNvPr id="135" name="Google Shape;135;p27"/>
          <p:cNvSpPr/>
          <p:nvPr/>
        </p:nvSpPr>
        <p:spPr>
          <a:xfrm>
            <a:off x="3052581" y="2187304"/>
            <a:ext cx="1044900" cy="1044900"/>
          </a:xfrm>
          <a:prstGeom prst="ellipse">
            <a:avLst/>
          </a:prstGeom>
          <a:gradFill>
            <a:gsLst>
              <a:gs pos="0">
                <a:srgbClr val="8134EC">
                  <a:alpha val="49019"/>
                </a:srgbClr>
              </a:gs>
              <a:gs pos="77000">
                <a:srgbClr val="FFFFFF">
                  <a:alpha val="49019"/>
                </a:srgbClr>
              </a:gs>
              <a:gs pos="100000">
                <a:srgbClr val="FFFFFF">
                  <a:alpha val="49019"/>
                </a:srgbClr>
              </a:gs>
            </a:gsLst>
            <a:path path="circle">
              <a:fillToRect b="50%" l="50%" r="50%" t="50%"/>
            </a:path>
            <a:tileRect/>
          </a:gradFill>
          <a:ln cap="flat" cmpd="sng" w="9525">
            <a:solidFill>
              <a:srgbClr val="CEAB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27"/>
          <p:cNvGrpSpPr/>
          <p:nvPr/>
        </p:nvGrpSpPr>
        <p:grpSpPr>
          <a:xfrm>
            <a:off x="5223269" y="2466030"/>
            <a:ext cx="425922" cy="487457"/>
            <a:chOff x="1146624" y="1548605"/>
            <a:chExt cx="425922" cy="487457"/>
          </a:xfrm>
        </p:grpSpPr>
        <p:sp>
          <p:nvSpPr>
            <p:cNvPr id="137" name="Google Shape;137;p27"/>
            <p:cNvSpPr/>
            <p:nvPr/>
          </p:nvSpPr>
          <p:spPr>
            <a:xfrm>
              <a:off x="1262043" y="1663175"/>
              <a:ext cx="142999" cy="143003"/>
            </a:xfrm>
            <a:custGeom>
              <a:rect b="b" l="l" r="r" t="t"/>
              <a:pathLst>
                <a:path extrusionOk="0" h="1348" w="1348">
                  <a:moveTo>
                    <a:pt x="669" y="268"/>
                  </a:moveTo>
                  <a:cubicBezTo>
                    <a:pt x="892" y="268"/>
                    <a:pt x="1071" y="446"/>
                    <a:pt x="1071" y="669"/>
                  </a:cubicBezTo>
                  <a:cubicBezTo>
                    <a:pt x="1071" y="892"/>
                    <a:pt x="892" y="1071"/>
                    <a:pt x="669" y="1071"/>
                  </a:cubicBezTo>
                  <a:cubicBezTo>
                    <a:pt x="446" y="1071"/>
                    <a:pt x="268" y="892"/>
                    <a:pt x="268" y="669"/>
                  </a:cubicBezTo>
                  <a:cubicBezTo>
                    <a:pt x="268" y="446"/>
                    <a:pt x="446" y="268"/>
                    <a:pt x="669" y="268"/>
                  </a:cubicBezTo>
                  <a:close/>
                  <a:moveTo>
                    <a:pt x="669" y="1347"/>
                  </a:moveTo>
                  <a:cubicBezTo>
                    <a:pt x="1044" y="1347"/>
                    <a:pt x="1347" y="1044"/>
                    <a:pt x="1347" y="669"/>
                  </a:cubicBezTo>
                  <a:cubicBezTo>
                    <a:pt x="1347" y="295"/>
                    <a:pt x="1044" y="0"/>
                    <a:pt x="669" y="0"/>
                  </a:cubicBezTo>
                  <a:cubicBezTo>
                    <a:pt x="295" y="0"/>
                    <a:pt x="0" y="295"/>
                    <a:pt x="0" y="669"/>
                  </a:cubicBezTo>
                  <a:cubicBezTo>
                    <a:pt x="0" y="1044"/>
                    <a:pt x="295" y="1347"/>
                    <a:pt x="669" y="1347"/>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7"/>
            <p:cNvSpPr/>
            <p:nvPr/>
          </p:nvSpPr>
          <p:spPr>
            <a:xfrm>
              <a:off x="1318798" y="1719929"/>
              <a:ext cx="28536" cy="28537"/>
            </a:xfrm>
            <a:custGeom>
              <a:rect b="b" l="l" r="r" t="t"/>
              <a:pathLst>
                <a:path extrusionOk="0" h="269" w="269">
                  <a:moveTo>
                    <a:pt x="134" y="0"/>
                  </a:moveTo>
                  <a:cubicBezTo>
                    <a:pt x="206" y="0"/>
                    <a:pt x="268" y="63"/>
                    <a:pt x="268" y="134"/>
                  </a:cubicBezTo>
                  <a:cubicBezTo>
                    <a:pt x="268" y="206"/>
                    <a:pt x="206" y="268"/>
                    <a:pt x="134" y="268"/>
                  </a:cubicBezTo>
                  <a:cubicBezTo>
                    <a:pt x="63" y="268"/>
                    <a:pt x="1" y="206"/>
                    <a:pt x="1" y="134"/>
                  </a:cubicBezTo>
                  <a:cubicBezTo>
                    <a:pt x="1" y="63"/>
                    <a:pt x="63" y="0"/>
                    <a:pt x="134" y="0"/>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7"/>
            <p:cNvSpPr/>
            <p:nvPr/>
          </p:nvSpPr>
          <p:spPr>
            <a:xfrm>
              <a:off x="1147473" y="1748359"/>
              <a:ext cx="425073" cy="287703"/>
            </a:xfrm>
            <a:custGeom>
              <a:rect b="b" l="l" r="r" t="t"/>
              <a:pathLst>
                <a:path extrusionOk="0" h="2712" w="4007">
                  <a:moveTo>
                    <a:pt x="3560" y="0"/>
                  </a:moveTo>
                  <a:lnTo>
                    <a:pt x="2686" y="0"/>
                  </a:lnTo>
                  <a:cubicBezTo>
                    <a:pt x="2615" y="455"/>
                    <a:pt x="2222" y="812"/>
                    <a:pt x="1749" y="812"/>
                  </a:cubicBezTo>
                  <a:cubicBezTo>
                    <a:pt x="1277" y="812"/>
                    <a:pt x="884" y="455"/>
                    <a:pt x="813" y="0"/>
                  </a:cubicBezTo>
                  <a:lnTo>
                    <a:pt x="1" y="0"/>
                  </a:lnTo>
                  <a:cubicBezTo>
                    <a:pt x="28" y="428"/>
                    <a:pt x="224" y="839"/>
                    <a:pt x="536" y="1133"/>
                  </a:cubicBezTo>
                  <a:lnTo>
                    <a:pt x="536" y="2712"/>
                  </a:lnTo>
                  <a:lnTo>
                    <a:pt x="2695" y="2712"/>
                  </a:lnTo>
                  <a:lnTo>
                    <a:pt x="2695" y="1900"/>
                  </a:lnTo>
                  <a:lnTo>
                    <a:pt x="3507" y="1900"/>
                  </a:lnTo>
                  <a:lnTo>
                    <a:pt x="3507" y="1240"/>
                  </a:lnTo>
                  <a:lnTo>
                    <a:pt x="4006" y="1240"/>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7"/>
            <p:cNvSpPr/>
            <p:nvPr/>
          </p:nvSpPr>
          <p:spPr>
            <a:xfrm>
              <a:off x="1146624" y="1548605"/>
              <a:ext cx="172278" cy="171433"/>
            </a:xfrm>
            <a:custGeom>
              <a:rect b="b" l="l" r="r" t="t"/>
              <a:pathLst>
                <a:path extrusionOk="0" h="1616" w="1624">
                  <a:moveTo>
                    <a:pt x="821" y="1615"/>
                  </a:moveTo>
                  <a:cubicBezTo>
                    <a:pt x="883" y="1205"/>
                    <a:pt x="1204" y="875"/>
                    <a:pt x="1624" y="821"/>
                  </a:cubicBezTo>
                  <a:lnTo>
                    <a:pt x="1624" y="1"/>
                  </a:lnTo>
                  <a:cubicBezTo>
                    <a:pt x="758" y="63"/>
                    <a:pt x="71" y="759"/>
                    <a:pt x="0" y="1615"/>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7"/>
            <p:cNvSpPr/>
            <p:nvPr/>
          </p:nvSpPr>
          <p:spPr>
            <a:xfrm>
              <a:off x="1347228" y="1548605"/>
              <a:ext cx="171323" cy="171433"/>
            </a:xfrm>
            <a:custGeom>
              <a:rect b="b" l="l" r="r" t="t"/>
              <a:pathLst>
                <a:path extrusionOk="0" h="1616" w="1615">
                  <a:moveTo>
                    <a:pt x="0" y="821"/>
                  </a:moveTo>
                  <a:cubicBezTo>
                    <a:pt x="411" y="875"/>
                    <a:pt x="741" y="1205"/>
                    <a:pt x="794" y="1615"/>
                  </a:cubicBezTo>
                  <a:lnTo>
                    <a:pt x="1615" y="1615"/>
                  </a:lnTo>
                  <a:cubicBezTo>
                    <a:pt x="1544" y="759"/>
                    <a:pt x="857" y="63"/>
                    <a:pt x="0" y="1"/>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27"/>
          <p:cNvGrpSpPr/>
          <p:nvPr/>
        </p:nvGrpSpPr>
        <p:grpSpPr>
          <a:xfrm>
            <a:off x="3373410" y="2466922"/>
            <a:ext cx="425921" cy="485657"/>
            <a:chOff x="1861096" y="1549559"/>
            <a:chExt cx="425921" cy="485657"/>
          </a:xfrm>
        </p:grpSpPr>
        <p:sp>
          <p:nvSpPr>
            <p:cNvPr id="143" name="Google Shape;143;p27"/>
            <p:cNvSpPr/>
            <p:nvPr/>
          </p:nvSpPr>
          <p:spPr>
            <a:xfrm>
              <a:off x="1947235" y="1633789"/>
              <a:ext cx="198799" cy="86247"/>
            </a:xfrm>
            <a:custGeom>
              <a:rect b="b" l="l" r="r" t="t"/>
              <a:pathLst>
                <a:path extrusionOk="0" h="813" w="1874">
                  <a:moveTo>
                    <a:pt x="937" y="1"/>
                  </a:moveTo>
                  <a:cubicBezTo>
                    <a:pt x="464" y="1"/>
                    <a:pt x="72" y="357"/>
                    <a:pt x="0" y="812"/>
                  </a:cubicBezTo>
                  <a:lnTo>
                    <a:pt x="1874" y="812"/>
                  </a:lnTo>
                  <a:cubicBezTo>
                    <a:pt x="1811" y="357"/>
                    <a:pt x="1419" y="1"/>
                    <a:pt x="937" y="1"/>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7"/>
            <p:cNvSpPr/>
            <p:nvPr/>
          </p:nvSpPr>
          <p:spPr>
            <a:xfrm>
              <a:off x="1861096" y="1549559"/>
              <a:ext cx="425921" cy="485657"/>
            </a:xfrm>
            <a:custGeom>
              <a:rect b="b" l="l" r="r" t="t"/>
              <a:pathLst>
                <a:path extrusionOk="0" h="4578" w="4015">
                  <a:moveTo>
                    <a:pt x="3506" y="1722"/>
                  </a:moveTo>
                  <a:cubicBezTo>
                    <a:pt x="3497" y="768"/>
                    <a:pt x="2712" y="1"/>
                    <a:pt x="1749" y="1"/>
                  </a:cubicBezTo>
                  <a:cubicBezTo>
                    <a:pt x="785" y="1"/>
                    <a:pt x="0" y="786"/>
                    <a:pt x="0" y="1749"/>
                  </a:cubicBezTo>
                  <a:cubicBezTo>
                    <a:pt x="0" y="2222"/>
                    <a:pt x="197" y="2677"/>
                    <a:pt x="536" y="3007"/>
                  </a:cubicBezTo>
                  <a:lnTo>
                    <a:pt x="536" y="4577"/>
                  </a:lnTo>
                  <a:lnTo>
                    <a:pt x="1615" y="4577"/>
                  </a:lnTo>
                  <a:lnTo>
                    <a:pt x="1615" y="1865"/>
                  </a:lnTo>
                  <a:lnTo>
                    <a:pt x="536" y="1865"/>
                  </a:lnTo>
                  <a:lnTo>
                    <a:pt x="536" y="1749"/>
                  </a:lnTo>
                  <a:cubicBezTo>
                    <a:pt x="536" y="1089"/>
                    <a:pt x="1062" y="536"/>
                    <a:pt x="1722" y="518"/>
                  </a:cubicBezTo>
                  <a:cubicBezTo>
                    <a:pt x="2409" y="500"/>
                    <a:pt x="2971" y="1053"/>
                    <a:pt x="2971" y="1731"/>
                  </a:cubicBezTo>
                  <a:lnTo>
                    <a:pt x="2971" y="1874"/>
                  </a:lnTo>
                  <a:lnTo>
                    <a:pt x="1883" y="1874"/>
                  </a:lnTo>
                  <a:lnTo>
                    <a:pt x="1883" y="4577"/>
                  </a:lnTo>
                  <a:lnTo>
                    <a:pt x="2695" y="4577"/>
                  </a:lnTo>
                  <a:lnTo>
                    <a:pt x="2695" y="3765"/>
                  </a:lnTo>
                  <a:lnTo>
                    <a:pt x="3506" y="3765"/>
                  </a:lnTo>
                  <a:lnTo>
                    <a:pt x="3506" y="3114"/>
                  </a:lnTo>
                  <a:lnTo>
                    <a:pt x="4015" y="3114"/>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nvSpPr>
        <p:spPr>
          <a:xfrm>
            <a:off x="5361150" y="598675"/>
            <a:ext cx="2399700" cy="572700"/>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2800"/>
              <a:buFont typeface="Arial"/>
              <a:buNone/>
            </a:pPr>
            <a:r>
              <a:rPr b="1" i="0" lang="ar" sz="2800" u="none" cap="none" strike="noStrike">
                <a:solidFill>
                  <a:srgbClr val="4654F0"/>
                </a:solidFill>
                <a:latin typeface="IBM Plex Sans Arabic"/>
                <a:ea typeface="IBM Plex Sans Arabic"/>
                <a:cs typeface="IBM Plex Sans Arabic"/>
                <a:sym typeface="IBM Plex Sans Arabic"/>
              </a:rPr>
              <a:t>المشكلة  وحلّها</a:t>
            </a:r>
            <a:endParaRPr b="0" i="0" sz="2500" u="none" cap="none" strike="noStrike">
              <a:solidFill>
                <a:srgbClr val="4654F0"/>
              </a:solidFill>
              <a:latin typeface="IBM Plex Sans Arabic"/>
              <a:ea typeface="IBM Plex Sans Arabic"/>
              <a:cs typeface="IBM Plex Sans Arabic"/>
              <a:sym typeface="IBM Plex Sans Arabic"/>
            </a:endParaRPr>
          </a:p>
        </p:txBody>
      </p:sp>
      <p:sp>
        <p:nvSpPr>
          <p:cNvPr id="150" name="Google Shape;150;p28"/>
          <p:cNvSpPr txBox="1"/>
          <p:nvPr/>
        </p:nvSpPr>
        <p:spPr>
          <a:xfrm>
            <a:off x="444725" y="1458163"/>
            <a:ext cx="6631500" cy="572700"/>
          </a:xfrm>
          <a:prstGeom prst="rect">
            <a:avLst/>
          </a:prstGeom>
          <a:noFill/>
          <a:ln>
            <a:noFill/>
          </a:ln>
        </p:spPr>
        <p:txBody>
          <a:bodyPr anchorCtr="0" anchor="ctr" bIns="91425" lIns="91425" spcFirstLastPara="1" rIns="91425" wrap="square" tIns="91425">
            <a:noAutofit/>
          </a:bodyPr>
          <a:lstStyle/>
          <a:p>
            <a:pPr indent="0" lvl="0" marL="0" marR="0" rtl="1" algn="r">
              <a:lnSpc>
                <a:spcPct val="115000"/>
              </a:lnSpc>
              <a:spcBef>
                <a:spcPts val="0"/>
              </a:spcBef>
              <a:spcAft>
                <a:spcPts val="0"/>
              </a:spcAft>
              <a:buClr>
                <a:srgbClr val="000000"/>
              </a:buClr>
              <a:buSzPts val="900"/>
              <a:buFont typeface="Arial"/>
              <a:buNone/>
            </a:pPr>
            <a:r>
              <a:rPr lang="ar" sz="1100">
                <a:solidFill>
                  <a:srgbClr val="FFFFFF"/>
                </a:solidFill>
                <a:latin typeface="IBM Plex Sans Arabic"/>
                <a:ea typeface="IBM Plex Sans Arabic"/>
                <a:cs typeface="IBM Plex Sans Arabic"/>
                <a:sym typeface="IBM Plex Sans Arabic"/>
              </a:rPr>
              <a:t>في كرة القدم، تعتبر إصابات اللاعبين غير متوقعة وغالبًا ما تؤدي إلى خسائر كبيرة لكل من الفرق والرياضيين. يفتقر المدربون إلى أدوات فورية لمراقبة الإرهاق، ومخاطر الإصابة، وتدهور الأداء أثناء المباريات، مما يجعل من الصعب منع الإصابات أو تعديل الخطط التكتيكية وفقًا لذلك.</a:t>
            </a:r>
            <a:endParaRPr b="0" i="0" sz="1100" u="none" cap="none" strike="noStrike">
              <a:solidFill>
                <a:srgbClr val="FFFFFF"/>
              </a:solidFill>
              <a:latin typeface="IBM Plex Sans Arabic"/>
              <a:ea typeface="IBM Plex Sans Arabic"/>
              <a:cs typeface="IBM Plex Sans Arabic"/>
              <a:sym typeface="IBM Plex Sans Arabic"/>
            </a:endParaRPr>
          </a:p>
          <a:p>
            <a:pPr indent="0" lvl="0" marL="0" marR="0" rtl="1" algn="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IBM Plex Sans Arabic"/>
              <a:ea typeface="IBM Plex Sans Arabic"/>
              <a:cs typeface="IBM Plex Sans Arabic"/>
              <a:sym typeface="IBM Plex Sans Arabic"/>
            </a:endParaRPr>
          </a:p>
          <a:p>
            <a:pPr indent="0" lvl="0" marL="0" marR="0" rtl="1" algn="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IBM Plex Sans Arabic"/>
              <a:ea typeface="IBM Plex Sans Arabic"/>
              <a:cs typeface="IBM Plex Sans Arabic"/>
              <a:sym typeface="IBM Plex Sans Arabic"/>
            </a:endParaRPr>
          </a:p>
        </p:txBody>
      </p:sp>
      <p:pic>
        <p:nvPicPr>
          <p:cNvPr id="151" name="Google Shape;151;p28"/>
          <p:cNvPicPr preferRelativeResize="0"/>
          <p:nvPr/>
        </p:nvPicPr>
        <p:blipFill>
          <a:blip r:embed="rId3">
            <a:alphaModFix/>
          </a:blip>
          <a:stretch>
            <a:fillRect/>
          </a:stretch>
        </p:blipFill>
        <p:spPr>
          <a:xfrm>
            <a:off x="7268675" y="1264675"/>
            <a:ext cx="657600" cy="657600"/>
          </a:xfrm>
          <a:prstGeom prst="rect">
            <a:avLst/>
          </a:prstGeom>
          <a:noFill/>
          <a:ln>
            <a:noFill/>
          </a:ln>
        </p:spPr>
      </p:pic>
      <p:pic>
        <p:nvPicPr>
          <p:cNvPr id="152" name="Google Shape;152;p28"/>
          <p:cNvPicPr preferRelativeResize="0"/>
          <p:nvPr/>
        </p:nvPicPr>
        <p:blipFill>
          <a:blip r:embed="rId4">
            <a:alphaModFix/>
          </a:blip>
          <a:stretch>
            <a:fillRect/>
          </a:stretch>
        </p:blipFill>
        <p:spPr>
          <a:xfrm>
            <a:off x="1658250" y="2155925"/>
            <a:ext cx="1729000" cy="1491775"/>
          </a:xfrm>
          <a:prstGeom prst="rect">
            <a:avLst/>
          </a:prstGeom>
          <a:noFill/>
          <a:ln>
            <a:noFill/>
          </a:ln>
        </p:spPr>
      </p:pic>
      <p:sp>
        <p:nvSpPr>
          <p:cNvPr id="153" name="Google Shape;153;p28"/>
          <p:cNvSpPr txBox="1"/>
          <p:nvPr/>
        </p:nvSpPr>
        <p:spPr>
          <a:xfrm>
            <a:off x="3500450" y="2317650"/>
            <a:ext cx="4953000" cy="1857300"/>
          </a:xfrm>
          <a:prstGeom prst="rect">
            <a:avLst/>
          </a:prstGeom>
          <a:noFill/>
          <a:ln>
            <a:noFill/>
          </a:ln>
        </p:spPr>
        <p:txBody>
          <a:bodyPr anchorCtr="0" anchor="t" bIns="91425" lIns="91425" spcFirstLastPara="1" rIns="91425" wrap="square" tIns="91425">
            <a:noAutofit/>
          </a:bodyPr>
          <a:lstStyle/>
          <a:p>
            <a:pPr indent="0" lvl="0" marL="0" rtl="1" algn="r">
              <a:lnSpc>
                <a:spcPct val="150000"/>
              </a:lnSpc>
              <a:spcBef>
                <a:spcPts val="0"/>
              </a:spcBef>
              <a:spcAft>
                <a:spcPts val="0"/>
              </a:spcAft>
              <a:buNone/>
            </a:pPr>
            <a:r>
              <a:rPr lang="ar" sz="1200">
                <a:solidFill>
                  <a:schemeClr val="lt1"/>
                </a:solidFill>
                <a:latin typeface="IBM Plex Sans Arabic"/>
                <a:ea typeface="IBM Plex Sans Arabic"/>
                <a:cs typeface="IBM Plex Sans Arabic"/>
                <a:sym typeface="IBM Plex Sans Arabic"/>
              </a:rPr>
              <a:t>١- أنشأنا T&amp;G Tactics، لوحة تحكم مدعومة بالذكاء الاصطناعي تستخدم رؤية الحاسوب ونماذج التنبؤ بالإصابات من أجل:</a:t>
            </a:r>
            <a:endParaRPr sz="1200">
              <a:solidFill>
                <a:schemeClr val="lt1"/>
              </a:solidFill>
              <a:latin typeface="IBM Plex Sans Arabic"/>
              <a:ea typeface="IBM Plex Sans Arabic"/>
              <a:cs typeface="IBM Plex Sans Arabic"/>
              <a:sym typeface="IBM Plex Sans Arabic"/>
            </a:endParaRPr>
          </a:p>
          <a:p>
            <a:pPr indent="0" lvl="0" marL="0" rtl="1" algn="r">
              <a:spcBef>
                <a:spcPts val="0"/>
              </a:spcBef>
              <a:spcAft>
                <a:spcPts val="0"/>
              </a:spcAft>
              <a:buNone/>
            </a:pPr>
            <a:r>
              <a:t/>
            </a:r>
            <a:endParaRPr sz="1200">
              <a:solidFill>
                <a:schemeClr val="lt1"/>
              </a:solidFill>
              <a:latin typeface="IBM Plex Sans Arabic"/>
              <a:ea typeface="IBM Plex Sans Arabic"/>
              <a:cs typeface="IBM Plex Sans Arabic"/>
              <a:sym typeface="IBM Plex Sans Arabic"/>
            </a:endParaRPr>
          </a:p>
          <a:p>
            <a:pPr indent="0" lvl="0" marL="0" rtl="1" algn="r">
              <a:spcBef>
                <a:spcPts val="0"/>
              </a:spcBef>
              <a:spcAft>
                <a:spcPts val="0"/>
              </a:spcAft>
              <a:buNone/>
            </a:pPr>
            <a:r>
              <a:rPr lang="ar" sz="1200">
                <a:solidFill>
                  <a:schemeClr val="lt1"/>
                </a:solidFill>
                <a:latin typeface="IBM Plex Sans Arabic"/>
                <a:ea typeface="IBM Plex Sans Arabic"/>
                <a:cs typeface="IBM Plex Sans Arabic"/>
                <a:sym typeface="IBM Plex Sans Arabic"/>
              </a:rPr>
              <a:t> ٢- تتبع حركة اللاعبين من خلال فيديوهات المباريات</a:t>
            </a:r>
            <a:endParaRPr sz="1200">
              <a:solidFill>
                <a:schemeClr val="lt1"/>
              </a:solidFill>
              <a:latin typeface="IBM Plex Sans Arabic"/>
              <a:ea typeface="IBM Plex Sans Arabic"/>
              <a:cs typeface="IBM Plex Sans Arabic"/>
              <a:sym typeface="IBM Plex Sans Arabic"/>
            </a:endParaRPr>
          </a:p>
          <a:p>
            <a:pPr indent="0" lvl="0" marL="0" rtl="1" algn="r">
              <a:spcBef>
                <a:spcPts val="0"/>
              </a:spcBef>
              <a:spcAft>
                <a:spcPts val="0"/>
              </a:spcAft>
              <a:buClr>
                <a:schemeClr val="dk1"/>
              </a:buClr>
              <a:buSzPts val="1100"/>
              <a:buFont typeface="Arial"/>
              <a:buNone/>
            </a:pPr>
            <a:r>
              <a:t/>
            </a:r>
            <a:endParaRPr sz="12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None/>
            </a:pPr>
            <a:r>
              <a:rPr lang="ar" sz="1200">
                <a:solidFill>
                  <a:schemeClr val="lt1"/>
                </a:solidFill>
                <a:latin typeface="IBM Plex Sans Arabic"/>
                <a:ea typeface="IBM Plex Sans Arabic"/>
                <a:cs typeface="IBM Plex Sans Arabic"/>
                <a:sym typeface="IBM Plex Sans Arabic"/>
              </a:rPr>
              <a:t>٣- التنبؤ بمخاطر الإصابات باستخدام بيانات اللاعبين والأداء التاريخي</a:t>
            </a:r>
            <a:endParaRPr sz="1200">
              <a:solidFill>
                <a:schemeClr val="lt1"/>
              </a:solidFill>
              <a:latin typeface="IBM Plex Sans Arabic"/>
              <a:ea typeface="IBM Plex Sans Arabic"/>
              <a:cs typeface="IBM Plex Sans Arabic"/>
              <a:sym typeface="IBM Plex Sans Arabic"/>
            </a:endParaRPr>
          </a:p>
          <a:p>
            <a:pPr indent="0" lvl="0" marL="0" rtl="0" algn="r">
              <a:spcBef>
                <a:spcPts val="0"/>
              </a:spcBef>
              <a:spcAft>
                <a:spcPts val="0"/>
              </a:spcAft>
              <a:buNone/>
            </a:pPr>
            <a:r>
              <a:t/>
            </a:r>
            <a:endParaRPr sz="1200">
              <a:solidFill>
                <a:schemeClr val="lt1"/>
              </a:solidFill>
              <a:latin typeface="IBM Plex Sans Arabic"/>
              <a:ea typeface="IBM Plex Sans Arabic"/>
              <a:cs typeface="IBM Plex Sans Arabic"/>
              <a:sym typeface="IBM Plex Sans Arabic"/>
            </a:endParaRPr>
          </a:p>
          <a:p>
            <a:pPr indent="0" lvl="0" marL="0" rtl="1" algn="r">
              <a:spcBef>
                <a:spcPts val="0"/>
              </a:spcBef>
              <a:spcAft>
                <a:spcPts val="0"/>
              </a:spcAft>
              <a:buNone/>
            </a:pPr>
            <a:r>
              <a:rPr lang="ar" sz="1200">
                <a:solidFill>
                  <a:schemeClr val="lt1"/>
                </a:solidFill>
                <a:latin typeface="IBM Plex Sans Arabic"/>
                <a:ea typeface="IBM Plex Sans Arabic"/>
                <a:cs typeface="IBM Plex Sans Arabic"/>
                <a:sym typeface="IBM Plex Sans Arabic"/>
              </a:rPr>
              <a:t>٤-  تقديم توصيات تكتيكية بناءً على مستوى المخاطر وتموضع اللاعبين</a:t>
            </a:r>
            <a:endParaRPr sz="1200">
              <a:solidFill>
                <a:schemeClr val="lt1"/>
              </a:solidFill>
              <a:latin typeface="IBM Plex Sans Arabic"/>
              <a:ea typeface="IBM Plex Sans Arabic"/>
              <a:cs typeface="IBM Plex Sans Arabic"/>
              <a:sym typeface="IBM Plex Sans Arab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nvSpPr>
        <p:spPr>
          <a:xfrm>
            <a:off x="523875" y="2145950"/>
            <a:ext cx="4830300" cy="1533000"/>
          </a:xfrm>
          <a:prstGeom prst="rect">
            <a:avLst/>
          </a:prstGeom>
          <a:noFill/>
          <a:ln>
            <a:noFill/>
          </a:ln>
        </p:spPr>
        <p:txBody>
          <a:bodyPr anchorCtr="0" anchor="t" bIns="91425" lIns="91425" spcFirstLastPara="1" rIns="91425" wrap="square" tIns="91425">
            <a:noAutofit/>
          </a:bodyPr>
          <a:lstStyle/>
          <a:p>
            <a:pPr indent="0" lvl="0" marL="0" marR="0" rtl="1" algn="r">
              <a:lnSpc>
                <a:spcPct val="115000"/>
              </a:lnSpc>
              <a:spcBef>
                <a:spcPts val="0"/>
              </a:spcBef>
              <a:spcAft>
                <a:spcPts val="0"/>
              </a:spcAft>
              <a:buClr>
                <a:srgbClr val="000000"/>
              </a:buClr>
              <a:buSzPts val="1200"/>
              <a:buFont typeface="Arial"/>
              <a:buNone/>
            </a:pPr>
            <a:r>
              <a:rPr lang="ar" sz="1300">
                <a:solidFill>
                  <a:srgbClr val="FFFFFF"/>
                </a:solidFill>
                <a:latin typeface="IBM Plex Sans Arabic"/>
                <a:ea typeface="IBM Plex Sans Arabic"/>
                <a:cs typeface="IBM Plex Sans Arabic"/>
                <a:sym typeface="IBM Plex Sans Arabic"/>
              </a:rPr>
              <a:t>منصة مبتكرة صُممت لدعم مدربي كرة القدم أثناء المباريات من خلال تقديم رؤى فورية حول حركة اللاعبين، مستويات الإرهاق، ومخاطر الإصابات المحتملة. باستخدام لقطات المباريات الحية وبيانات الأداء، يقدم النظام توصيات تكتيكية تساعد المدربين على اتخاذ قرارات أكثر ذكاءً أثناء المباراة. الهدف هو تقليل الإصابات، وتعزيز إدارة اللاعبين، وتحسين أداء الفريق في بيئة ديناميكية وتنافسية.</a:t>
            </a:r>
            <a:endParaRPr b="0" i="0" sz="1300" u="none" cap="none" strike="noStrike">
              <a:solidFill>
                <a:srgbClr val="FFFFFF"/>
              </a:solidFill>
              <a:latin typeface="IBM Plex Sans Arabic"/>
              <a:ea typeface="IBM Plex Sans Arabic"/>
              <a:cs typeface="IBM Plex Sans Arabic"/>
              <a:sym typeface="IBM Plex Sans Arabic"/>
            </a:endParaRPr>
          </a:p>
          <a:p>
            <a:pPr indent="0" lvl="0" marL="0" marR="0" rtl="1" algn="r">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latin typeface="IBM Plex Sans Arabic"/>
              <a:ea typeface="IBM Plex Sans Arabic"/>
              <a:cs typeface="IBM Plex Sans Arabic"/>
              <a:sym typeface="IBM Plex Sans Arabic"/>
            </a:endParaRPr>
          </a:p>
        </p:txBody>
      </p:sp>
      <p:sp>
        <p:nvSpPr>
          <p:cNvPr id="159" name="Google Shape;159;p29"/>
          <p:cNvSpPr txBox="1"/>
          <p:nvPr/>
        </p:nvSpPr>
        <p:spPr>
          <a:xfrm>
            <a:off x="3446775" y="1847575"/>
            <a:ext cx="1907400" cy="40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ar" sz="2500">
                <a:solidFill>
                  <a:srgbClr val="82D2FA"/>
                </a:solidFill>
                <a:latin typeface="IBM Plex Sans Arabic"/>
                <a:ea typeface="IBM Plex Sans Arabic"/>
                <a:cs typeface="IBM Plex Sans Arabic"/>
                <a:sym typeface="IBM Plex Sans Arabic"/>
              </a:rPr>
              <a:t>T&amp;G Tactics</a:t>
            </a:r>
            <a:endParaRPr b="0" i="0" sz="2500" u="none" cap="none" strike="noStrike">
              <a:solidFill>
                <a:srgbClr val="82D2FA"/>
              </a:solidFill>
              <a:latin typeface="IBM Plex Sans Arabic"/>
              <a:ea typeface="IBM Plex Sans Arabic"/>
              <a:cs typeface="IBM Plex Sans Arabic"/>
              <a:sym typeface="IBM Plex Sans Arabic"/>
            </a:endParaRPr>
          </a:p>
        </p:txBody>
      </p:sp>
      <p:sp>
        <p:nvSpPr>
          <p:cNvPr id="160" name="Google Shape;160;p29"/>
          <p:cNvSpPr txBox="1"/>
          <p:nvPr/>
        </p:nvSpPr>
        <p:spPr>
          <a:xfrm>
            <a:off x="2954475" y="980900"/>
            <a:ext cx="2399700" cy="572700"/>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2800"/>
              <a:buFont typeface="Arial"/>
              <a:buNone/>
            </a:pPr>
            <a:r>
              <a:rPr b="1" i="0" lang="ar" sz="2800" u="none" cap="none" strike="noStrike">
                <a:solidFill>
                  <a:srgbClr val="B45FF0"/>
                </a:solidFill>
                <a:latin typeface="IBM Plex Sans Arabic"/>
                <a:ea typeface="IBM Plex Sans Arabic"/>
                <a:cs typeface="IBM Plex Sans Arabic"/>
                <a:sym typeface="IBM Plex Sans Arabic"/>
              </a:rPr>
              <a:t>وصف الفكرة</a:t>
            </a:r>
            <a:endParaRPr b="0" i="0" sz="2500" u="none" cap="none" strike="noStrike">
              <a:solidFill>
                <a:srgbClr val="B45FF0"/>
              </a:solidFill>
              <a:latin typeface="IBM Plex Sans Arabic"/>
              <a:ea typeface="IBM Plex Sans Arabic"/>
              <a:cs typeface="IBM Plex Sans Arabic"/>
              <a:sym typeface="IBM Plex Sans Arabic"/>
            </a:endParaRPr>
          </a:p>
        </p:txBody>
      </p:sp>
      <p:pic>
        <p:nvPicPr>
          <p:cNvPr id="161" name="Google Shape;161;p29" title="freepik__the-style-is-candid-image-photography-with-natural__77627.jpeg"/>
          <p:cNvPicPr preferRelativeResize="0"/>
          <p:nvPr/>
        </p:nvPicPr>
        <p:blipFill rotWithShape="1">
          <a:blip r:embed="rId3">
            <a:alphaModFix/>
          </a:blip>
          <a:srcRect b="0" l="10179" r="10170" t="0"/>
          <a:stretch/>
        </p:blipFill>
        <p:spPr>
          <a:xfrm>
            <a:off x="5957649" y="0"/>
            <a:ext cx="3186351"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nvSpPr>
        <p:spPr>
          <a:xfrm>
            <a:off x="3512600" y="341750"/>
            <a:ext cx="5390400"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2800"/>
              <a:buFont typeface="Arial"/>
              <a:buNone/>
            </a:pPr>
            <a:r>
              <a:rPr b="1" i="0" lang="ar" sz="2700" u="none" cap="none" strike="noStrike">
                <a:solidFill>
                  <a:srgbClr val="4654F0"/>
                </a:solidFill>
                <a:latin typeface="IBM Plex Sans Arabic"/>
                <a:ea typeface="IBM Plex Sans Arabic"/>
                <a:cs typeface="IBM Plex Sans Arabic"/>
                <a:sym typeface="IBM Plex Sans Arabic"/>
              </a:rPr>
              <a:t>التقنيات المستخدمة ودراسة الجدو</a:t>
            </a:r>
            <a:r>
              <a:rPr b="1" lang="ar" sz="2700">
                <a:solidFill>
                  <a:srgbClr val="4654F0"/>
                </a:solidFill>
                <a:latin typeface="IBM Plex Sans Arabic"/>
                <a:ea typeface="IBM Plex Sans Arabic"/>
                <a:cs typeface="IBM Plex Sans Arabic"/>
                <a:sym typeface="IBM Plex Sans Arabic"/>
              </a:rPr>
              <a:t>ى</a:t>
            </a:r>
            <a:endParaRPr b="0" i="0" sz="2700" u="none" cap="none" strike="noStrike">
              <a:solidFill>
                <a:srgbClr val="4654F0"/>
              </a:solidFill>
              <a:latin typeface="IBM Plex Sans Arabic"/>
              <a:ea typeface="IBM Plex Sans Arabic"/>
              <a:cs typeface="IBM Plex Sans Arabic"/>
              <a:sym typeface="IBM Plex Sans Arabic"/>
            </a:endParaRPr>
          </a:p>
        </p:txBody>
      </p:sp>
      <p:sp>
        <p:nvSpPr>
          <p:cNvPr id="167" name="Google Shape;167;p30"/>
          <p:cNvSpPr txBox="1"/>
          <p:nvPr/>
        </p:nvSpPr>
        <p:spPr>
          <a:xfrm>
            <a:off x="6774250" y="1043813"/>
            <a:ext cx="1374600" cy="2373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ar" sz="1200">
                <a:solidFill>
                  <a:schemeClr val="lt1"/>
                </a:solidFill>
                <a:latin typeface="IBM Plex Sans Arabic"/>
                <a:ea typeface="IBM Plex Sans Arabic"/>
                <a:cs typeface="IBM Plex Sans Arabic"/>
                <a:sym typeface="IBM Plex Sans Arabic"/>
              </a:rPr>
              <a:t>الفئة المستهدفة: </a:t>
            </a:r>
            <a:endParaRPr b="1" sz="1200">
              <a:solidFill>
                <a:schemeClr val="lt1"/>
              </a:solidFill>
              <a:latin typeface="IBM Plex Sans Arabic"/>
              <a:ea typeface="IBM Plex Sans Arabic"/>
              <a:cs typeface="IBM Plex Sans Arabic"/>
              <a:sym typeface="IBM Plex Sans Arabic"/>
            </a:endParaRPr>
          </a:p>
        </p:txBody>
      </p:sp>
      <p:sp>
        <p:nvSpPr>
          <p:cNvPr id="168" name="Google Shape;168;p30"/>
          <p:cNvSpPr txBox="1"/>
          <p:nvPr/>
        </p:nvSpPr>
        <p:spPr>
          <a:xfrm>
            <a:off x="3989100" y="1043813"/>
            <a:ext cx="3082800" cy="237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400"/>
              </a:spcBef>
              <a:spcAft>
                <a:spcPts val="0"/>
              </a:spcAft>
              <a:buNone/>
            </a:pPr>
            <a:r>
              <a:rPr lang="ar" sz="1200">
                <a:solidFill>
                  <a:schemeClr val="lt1"/>
                </a:solidFill>
                <a:latin typeface="IBM Plex Sans Arabic"/>
                <a:ea typeface="IBM Plex Sans Arabic"/>
                <a:cs typeface="IBM Plex Sans Arabic"/>
                <a:sym typeface="IBM Plex Sans Arabic"/>
              </a:rPr>
              <a:t>المدربون، الأندية الرياضية، الأكاديميات، والمنتخبات</a:t>
            </a:r>
            <a:endParaRPr sz="1200">
              <a:solidFill>
                <a:schemeClr val="lt1"/>
              </a:solidFill>
              <a:latin typeface="IBM Plex Sans Arabic"/>
              <a:ea typeface="IBM Plex Sans Arabic"/>
              <a:cs typeface="IBM Plex Sans Arabic"/>
              <a:sym typeface="IBM Plex Sans Arabic"/>
            </a:endParaRPr>
          </a:p>
          <a:p>
            <a:pPr indent="0" lvl="0" marL="0" rtl="0" algn="l">
              <a:spcBef>
                <a:spcPts val="0"/>
              </a:spcBef>
              <a:spcAft>
                <a:spcPts val="0"/>
              </a:spcAft>
              <a:buNone/>
            </a:pPr>
            <a:r>
              <a:t/>
            </a:r>
            <a:endParaRPr sz="3200">
              <a:solidFill>
                <a:schemeClr val="dk1"/>
              </a:solidFill>
            </a:endParaRPr>
          </a:p>
        </p:txBody>
      </p:sp>
      <p:sp>
        <p:nvSpPr>
          <p:cNvPr id="169" name="Google Shape;169;p30"/>
          <p:cNvSpPr txBox="1"/>
          <p:nvPr/>
        </p:nvSpPr>
        <p:spPr>
          <a:xfrm>
            <a:off x="6309375" y="1926588"/>
            <a:ext cx="1683000" cy="890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400"/>
              </a:spcBef>
              <a:spcAft>
                <a:spcPts val="0"/>
              </a:spcAft>
              <a:buNone/>
            </a:pPr>
            <a:r>
              <a:rPr lang="ar" sz="1200">
                <a:solidFill>
                  <a:schemeClr val="lt1"/>
                </a:solidFill>
              </a:rPr>
              <a:t>تحسين اتخاذ القرارات التكتيكية</a:t>
            </a:r>
            <a:endParaRPr sz="1200">
              <a:solidFill>
                <a:schemeClr val="lt1"/>
              </a:solidFill>
            </a:endParaRPr>
          </a:p>
          <a:p>
            <a:pPr indent="0" lvl="0" marL="0" rtl="0" algn="r">
              <a:lnSpc>
                <a:spcPct val="115000"/>
              </a:lnSpc>
              <a:spcBef>
                <a:spcPts val="400"/>
              </a:spcBef>
              <a:spcAft>
                <a:spcPts val="0"/>
              </a:spcAft>
              <a:buNone/>
            </a:pPr>
            <a:r>
              <a:rPr lang="ar" sz="1200">
                <a:solidFill>
                  <a:schemeClr val="lt1"/>
                </a:solidFill>
              </a:rPr>
              <a:t>تقليل الإصابات</a:t>
            </a:r>
            <a:endParaRPr sz="1200">
              <a:solidFill>
                <a:schemeClr val="lt1"/>
              </a:solidFill>
            </a:endParaRPr>
          </a:p>
          <a:p>
            <a:pPr indent="0" lvl="0" marL="0" rtl="0" algn="r">
              <a:lnSpc>
                <a:spcPct val="115000"/>
              </a:lnSpc>
              <a:spcBef>
                <a:spcPts val="400"/>
              </a:spcBef>
              <a:spcAft>
                <a:spcPts val="0"/>
              </a:spcAft>
              <a:buNone/>
            </a:pPr>
            <a:r>
              <a:rPr lang="ar" sz="1200">
                <a:solidFill>
                  <a:schemeClr val="lt1"/>
                </a:solidFill>
              </a:rPr>
              <a:t>دعم التطوير الرياضي</a:t>
            </a:r>
            <a:endParaRPr sz="1200">
              <a:solidFill>
                <a:schemeClr val="lt1"/>
              </a:solidFill>
            </a:endParaRPr>
          </a:p>
          <a:p>
            <a:pPr indent="0" lvl="0" marL="0" rtl="0" algn="l">
              <a:spcBef>
                <a:spcPts val="0"/>
              </a:spcBef>
              <a:spcAft>
                <a:spcPts val="0"/>
              </a:spcAft>
              <a:buNone/>
            </a:pPr>
            <a:r>
              <a:t/>
            </a:r>
            <a:endParaRPr sz="1200">
              <a:solidFill>
                <a:schemeClr val="lt1"/>
              </a:solidFill>
              <a:latin typeface="IBM Plex Sans Arabic"/>
              <a:ea typeface="IBM Plex Sans Arabic"/>
              <a:cs typeface="IBM Plex Sans Arabic"/>
              <a:sym typeface="IBM Plex Sans Arabic"/>
            </a:endParaRPr>
          </a:p>
        </p:txBody>
      </p:sp>
      <p:sp>
        <p:nvSpPr>
          <p:cNvPr id="170" name="Google Shape;170;p30"/>
          <p:cNvSpPr/>
          <p:nvPr/>
        </p:nvSpPr>
        <p:spPr>
          <a:xfrm flipH="1">
            <a:off x="8174350" y="1549188"/>
            <a:ext cx="392700" cy="3774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30"/>
          <p:cNvGrpSpPr/>
          <p:nvPr/>
        </p:nvGrpSpPr>
        <p:grpSpPr>
          <a:xfrm>
            <a:off x="8278933" y="1649253"/>
            <a:ext cx="183895" cy="176997"/>
            <a:chOff x="5400565" y="2741087"/>
            <a:chExt cx="486494" cy="487461"/>
          </a:xfrm>
        </p:grpSpPr>
        <p:sp>
          <p:nvSpPr>
            <p:cNvPr id="172" name="Google Shape;172;p30"/>
            <p:cNvSpPr/>
            <p:nvPr/>
          </p:nvSpPr>
          <p:spPr>
            <a:xfrm>
              <a:off x="5629599" y="2989004"/>
              <a:ext cx="28430" cy="29386"/>
            </a:xfrm>
            <a:custGeom>
              <a:rect b="b" l="l" r="r" t="t"/>
              <a:pathLst>
                <a:path extrusionOk="0" h="277" w="268">
                  <a:moveTo>
                    <a:pt x="134" y="0"/>
                  </a:moveTo>
                  <a:cubicBezTo>
                    <a:pt x="205" y="0"/>
                    <a:pt x="268" y="63"/>
                    <a:pt x="268" y="143"/>
                  </a:cubicBezTo>
                  <a:cubicBezTo>
                    <a:pt x="268" y="215"/>
                    <a:pt x="205" y="277"/>
                    <a:pt x="134" y="277"/>
                  </a:cubicBezTo>
                  <a:cubicBezTo>
                    <a:pt x="62" y="277"/>
                    <a:pt x="0" y="215"/>
                    <a:pt x="0" y="143"/>
                  </a:cubicBezTo>
                  <a:cubicBezTo>
                    <a:pt x="0" y="63"/>
                    <a:pt x="62" y="0"/>
                    <a:pt x="134" y="0"/>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5545369" y="2932249"/>
              <a:ext cx="196889" cy="143003"/>
            </a:xfrm>
            <a:custGeom>
              <a:rect b="b" l="l" r="r" t="t"/>
              <a:pathLst>
                <a:path extrusionOk="0" h="1348" w="1856">
                  <a:moveTo>
                    <a:pt x="928" y="1080"/>
                  </a:moveTo>
                  <a:cubicBezTo>
                    <a:pt x="705" y="1080"/>
                    <a:pt x="526" y="892"/>
                    <a:pt x="526" y="678"/>
                  </a:cubicBezTo>
                  <a:cubicBezTo>
                    <a:pt x="526" y="455"/>
                    <a:pt x="705" y="268"/>
                    <a:pt x="928" y="268"/>
                  </a:cubicBezTo>
                  <a:cubicBezTo>
                    <a:pt x="1151" y="268"/>
                    <a:pt x="1329" y="455"/>
                    <a:pt x="1329" y="678"/>
                  </a:cubicBezTo>
                  <a:cubicBezTo>
                    <a:pt x="1329" y="892"/>
                    <a:pt x="1151" y="1080"/>
                    <a:pt x="928" y="1080"/>
                  </a:cubicBezTo>
                  <a:close/>
                  <a:moveTo>
                    <a:pt x="928" y="0"/>
                  </a:moveTo>
                  <a:cubicBezTo>
                    <a:pt x="393" y="0"/>
                    <a:pt x="89" y="509"/>
                    <a:pt x="0" y="678"/>
                  </a:cubicBezTo>
                  <a:cubicBezTo>
                    <a:pt x="36" y="741"/>
                    <a:pt x="107" y="866"/>
                    <a:pt x="223" y="990"/>
                  </a:cubicBezTo>
                  <a:cubicBezTo>
                    <a:pt x="428" y="1231"/>
                    <a:pt x="660" y="1347"/>
                    <a:pt x="928" y="1347"/>
                  </a:cubicBezTo>
                  <a:cubicBezTo>
                    <a:pt x="1463" y="1347"/>
                    <a:pt x="1766" y="839"/>
                    <a:pt x="1856" y="678"/>
                  </a:cubicBezTo>
                  <a:cubicBezTo>
                    <a:pt x="1820" y="607"/>
                    <a:pt x="1749" y="482"/>
                    <a:pt x="1633" y="357"/>
                  </a:cubicBezTo>
                  <a:cubicBezTo>
                    <a:pt x="1427" y="116"/>
                    <a:pt x="1195" y="0"/>
                    <a:pt x="928" y="0"/>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5485750" y="2836668"/>
              <a:ext cx="316126" cy="305737"/>
            </a:xfrm>
            <a:custGeom>
              <a:rect b="b" l="l" r="r" t="t"/>
              <a:pathLst>
                <a:path extrusionOk="0" h="2882" w="2980">
                  <a:moveTo>
                    <a:pt x="2694" y="1624"/>
                  </a:moveTo>
                  <a:cubicBezTo>
                    <a:pt x="2685" y="1633"/>
                    <a:pt x="2596" y="1856"/>
                    <a:pt x="2409" y="2070"/>
                  </a:cubicBezTo>
                  <a:cubicBezTo>
                    <a:pt x="2150" y="2364"/>
                    <a:pt x="1829" y="2516"/>
                    <a:pt x="1490" y="2516"/>
                  </a:cubicBezTo>
                  <a:cubicBezTo>
                    <a:pt x="1151" y="2516"/>
                    <a:pt x="830" y="2364"/>
                    <a:pt x="571" y="2070"/>
                  </a:cubicBezTo>
                  <a:cubicBezTo>
                    <a:pt x="384" y="1856"/>
                    <a:pt x="294" y="1633"/>
                    <a:pt x="285" y="1624"/>
                  </a:cubicBezTo>
                  <a:lnTo>
                    <a:pt x="268" y="1579"/>
                  </a:lnTo>
                  <a:lnTo>
                    <a:pt x="285" y="1526"/>
                  </a:lnTo>
                  <a:cubicBezTo>
                    <a:pt x="294" y="1517"/>
                    <a:pt x="384" y="1303"/>
                    <a:pt x="571" y="1080"/>
                  </a:cubicBezTo>
                  <a:cubicBezTo>
                    <a:pt x="830" y="785"/>
                    <a:pt x="1151" y="634"/>
                    <a:pt x="1490" y="634"/>
                  </a:cubicBezTo>
                  <a:cubicBezTo>
                    <a:pt x="1829" y="634"/>
                    <a:pt x="2150" y="785"/>
                    <a:pt x="2409" y="1080"/>
                  </a:cubicBezTo>
                  <a:cubicBezTo>
                    <a:pt x="2596" y="1303"/>
                    <a:pt x="2685" y="1517"/>
                    <a:pt x="2694" y="1526"/>
                  </a:cubicBezTo>
                  <a:lnTo>
                    <a:pt x="2712" y="1579"/>
                  </a:lnTo>
                  <a:close/>
                  <a:moveTo>
                    <a:pt x="2980" y="741"/>
                  </a:moveTo>
                  <a:lnTo>
                    <a:pt x="1490" y="0"/>
                  </a:lnTo>
                  <a:lnTo>
                    <a:pt x="0" y="741"/>
                  </a:lnTo>
                  <a:lnTo>
                    <a:pt x="0" y="2882"/>
                  </a:lnTo>
                  <a:lnTo>
                    <a:pt x="2980" y="2882"/>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5400565" y="2741087"/>
              <a:ext cx="486494" cy="487461"/>
            </a:xfrm>
            <a:custGeom>
              <a:rect b="b" l="l" r="r" t="t"/>
              <a:pathLst>
                <a:path extrusionOk="0" h="4595" w="4586">
                  <a:moveTo>
                    <a:pt x="2293" y="607"/>
                  </a:moveTo>
                  <a:lnTo>
                    <a:pt x="4050" y="1481"/>
                  </a:lnTo>
                  <a:lnTo>
                    <a:pt x="4050" y="4059"/>
                  </a:lnTo>
                  <a:lnTo>
                    <a:pt x="535" y="4059"/>
                  </a:lnTo>
                  <a:lnTo>
                    <a:pt x="535" y="1481"/>
                  </a:lnTo>
                  <a:close/>
                  <a:moveTo>
                    <a:pt x="2293" y="0"/>
                  </a:moveTo>
                  <a:lnTo>
                    <a:pt x="0" y="1142"/>
                  </a:lnTo>
                  <a:lnTo>
                    <a:pt x="0" y="4594"/>
                  </a:lnTo>
                  <a:lnTo>
                    <a:pt x="4586" y="4594"/>
                  </a:lnTo>
                  <a:lnTo>
                    <a:pt x="4586" y="1142"/>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30"/>
          <p:cNvSpPr txBox="1"/>
          <p:nvPr/>
        </p:nvSpPr>
        <p:spPr>
          <a:xfrm>
            <a:off x="6774250" y="1549175"/>
            <a:ext cx="1374600" cy="2373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ar" sz="1200">
                <a:solidFill>
                  <a:schemeClr val="lt1"/>
                </a:solidFill>
                <a:latin typeface="IBM Plex Sans Arabic"/>
                <a:ea typeface="IBM Plex Sans Arabic"/>
                <a:cs typeface="IBM Plex Sans Arabic"/>
                <a:sym typeface="IBM Plex Sans Arabic"/>
              </a:rPr>
              <a:t>الأهداف:</a:t>
            </a:r>
            <a:endParaRPr b="1" sz="1200">
              <a:solidFill>
                <a:schemeClr val="lt1"/>
              </a:solidFill>
              <a:latin typeface="IBM Plex Sans Arabic"/>
              <a:ea typeface="IBM Plex Sans Arabic"/>
              <a:cs typeface="IBM Plex Sans Arabic"/>
              <a:sym typeface="IBM Plex Sans Arabic"/>
            </a:endParaRPr>
          </a:p>
        </p:txBody>
      </p:sp>
      <p:sp>
        <p:nvSpPr>
          <p:cNvPr id="177" name="Google Shape;177;p30"/>
          <p:cNvSpPr/>
          <p:nvPr/>
        </p:nvSpPr>
        <p:spPr>
          <a:xfrm flipH="1">
            <a:off x="7992363" y="2054563"/>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178" name="Google Shape;178;p30"/>
          <p:cNvSpPr/>
          <p:nvPr/>
        </p:nvSpPr>
        <p:spPr>
          <a:xfrm flipH="1">
            <a:off x="7992375" y="2323488"/>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179" name="Google Shape;179;p30"/>
          <p:cNvSpPr/>
          <p:nvPr/>
        </p:nvSpPr>
        <p:spPr>
          <a:xfrm flipH="1">
            <a:off x="7992375" y="2592413"/>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180" name="Google Shape;180;p30"/>
          <p:cNvSpPr/>
          <p:nvPr/>
        </p:nvSpPr>
        <p:spPr>
          <a:xfrm flipH="1">
            <a:off x="8174350" y="2817288"/>
            <a:ext cx="392700" cy="3774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30"/>
          <p:cNvGrpSpPr/>
          <p:nvPr/>
        </p:nvGrpSpPr>
        <p:grpSpPr>
          <a:xfrm>
            <a:off x="8278921" y="2917350"/>
            <a:ext cx="183750" cy="176898"/>
            <a:chOff x="5400565" y="3337276"/>
            <a:chExt cx="486497" cy="487456"/>
          </a:xfrm>
        </p:grpSpPr>
        <p:sp>
          <p:nvSpPr>
            <p:cNvPr id="182" name="Google Shape;182;p30"/>
            <p:cNvSpPr/>
            <p:nvPr/>
          </p:nvSpPr>
          <p:spPr>
            <a:xfrm>
              <a:off x="5524471" y="3429038"/>
              <a:ext cx="238580" cy="303934"/>
            </a:xfrm>
            <a:custGeom>
              <a:rect b="b" l="l" r="r" t="t"/>
              <a:pathLst>
                <a:path extrusionOk="0" h="2865" w="2249">
                  <a:moveTo>
                    <a:pt x="1259" y="1972"/>
                  </a:moveTo>
                  <a:lnTo>
                    <a:pt x="991" y="1972"/>
                  </a:lnTo>
                  <a:lnTo>
                    <a:pt x="991" y="1705"/>
                  </a:lnTo>
                  <a:lnTo>
                    <a:pt x="723" y="1705"/>
                  </a:lnTo>
                  <a:lnTo>
                    <a:pt x="723" y="1972"/>
                  </a:lnTo>
                  <a:lnTo>
                    <a:pt x="456" y="1972"/>
                  </a:lnTo>
                  <a:lnTo>
                    <a:pt x="456" y="893"/>
                  </a:lnTo>
                  <a:lnTo>
                    <a:pt x="1259" y="893"/>
                  </a:lnTo>
                  <a:close/>
                  <a:moveTo>
                    <a:pt x="1526" y="893"/>
                  </a:moveTo>
                  <a:lnTo>
                    <a:pt x="1794" y="893"/>
                  </a:lnTo>
                  <a:lnTo>
                    <a:pt x="1794" y="1972"/>
                  </a:lnTo>
                  <a:lnTo>
                    <a:pt x="1526" y="1972"/>
                  </a:lnTo>
                  <a:close/>
                  <a:moveTo>
                    <a:pt x="1" y="652"/>
                  </a:moveTo>
                  <a:lnTo>
                    <a:pt x="1" y="2213"/>
                  </a:lnTo>
                  <a:lnTo>
                    <a:pt x="1125" y="2864"/>
                  </a:lnTo>
                  <a:lnTo>
                    <a:pt x="2249" y="2213"/>
                  </a:lnTo>
                  <a:lnTo>
                    <a:pt x="2249" y="652"/>
                  </a:lnTo>
                  <a:lnTo>
                    <a:pt x="1125" y="1"/>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p:nvPr/>
          </p:nvSpPr>
          <p:spPr>
            <a:xfrm>
              <a:off x="5601169" y="3553049"/>
              <a:ext cx="28430" cy="28431"/>
            </a:xfrm>
            <a:custGeom>
              <a:rect b="b" l="l" r="r" t="t"/>
              <a:pathLst>
                <a:path extrusionOk="0" h="268" w="268">
                  <a:moveTo>
                    <a:pt x="0" y="0"/>
                  </a:moveTo>
                  <a:lnTo>
                    <a:pt x="268" y="0"/>
                  </a:lnTo>
                  <a:lnTo>
                    <a:pt x="268" y="268"/>
                  </a:lnTo>
                  <a:lnTo>
                    <a:pt x="0" y="268"/>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p:nvPr/>
          </p:nvSpPr>
          <p:spPr>
            <a:xfrm>
              <a:off x="5791376" y="3537879"/>
              <a:ext cx="95686" cy="29492"/>
            </a:xfrm>
            <a:custGeom>
              <a:rect b="b" l="l" r="r" t="t"/>
              <a:pathLst>
                <a:path extrusionOk="0" h="278" w="902">
                  <a:moveTo>
                    <a:pt x="1" y="1"/>
                  </a:moveTo>
                  <a:lnTo>
                    <a:pt x="902" y="1"/>
                  </a:lnTo>
                  <a:lnTo>
                    <a:pt x="902" y="277"/>
                  </a:lnTo>
                  <a:lnTo>
                    <a:pt x="1" y="277"/>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a:off x="5601169" y="3337276"/>
              <a:ext cx="28430" cy="84338"/>
            </a:xfrm>
            <a:custGeom>
              <a:rect b="b" l="l" r="r" t="t"/>
              <a:pathLst>
                <a:path extrusionOk="0" h="795" w="268">
                  <a:moveTo>
                    <a:pt x="0" y="794"/>
                  </a:moveTo>
                  <a:lnTo>
                    <a:pt x="268" y="634"/>
                  </a:lnTo>
                  <a:lnTo>
                    <a:pt x="268" y="0"/>
                  </a:lnTo>
                  <a:lnTo>
                    <a:pt x="0" y="0"/>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5791376" y="3595588"/>
              <a:ext cx="95686" cy="28537"/>
            </a:xfrm>
            <a:custGeom>
              <a:rect b="b" l="l" r="r" t="t"/>
              <a:pathLst>
                <a:path extrusionOk="0" h="269" w="902">
                  <a:moveTo>
                    <a:pt x="1" y="1"/>
                  </a:moveTo>
                  <a:lnTo>
                    <a:pt x="902" y="1"/>
                  </a:lnTo>
                  <a:lnTo>
                    <a:pt x="902" y="268"/>
                  </a:lnTo>
                  <a:lnTo>
                    <a:pt x="1" y="268"/>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5400565" y="3595588"/>
              <a:ext cx="95686" cy="28537"/>
            </a:xfrm>
            <a:custGeom>
              <a:rect b="b" l="l" r="r" t="t"/>
              <a:pathLst>
                <a:path extrusionOk="0" h="269" w="902">
                  <a:moveTo>
                    <a:pt x="0" y="1"/>
                  </a:moveTo>
                  <a:lnTo>
                    <a:pt x="901" y="1"/>
                  </a:lnTo>
                  <a:lnTo>
                    <a:pt x="901" y="268"/>
                  </a:lnTo>
                  <a:lnTo>
                    <a:pt x="0" y="268"/>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a:off x="5400565" y="3537879"/>
              <a:ext cx="95686" cy="29492"/>
            </a:xfrm>
            <a:custGeom>
              <a:rect b="b" l="l" r="r" t="t"/>
              <a:pathLst>
                <a:path extrusionOk="0" h="278" w="902">
                  <a:moveTo>
                    <a:pt x="0" y="1"/>
                  </a:moveTo>
                  <a:lnTo>
                    <a:pt x="901" y="1"/>
                  </a:lnTo>
                  <a:lnTo>
                    <a:pt x="901" y="277"/>
                  </a:lnTo>
                  <a:lnTo>
                    <a:pt x="0" y="277"/>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a:off x="5400565" y="3652449"/>
              <a:ext cx="172278" cy="172282"/>
            </a:xfrm>
            <a:custGeom>
              <a:rect b="b" l="l" r="r" t="t"/>
              <a:pathLst>
                <a:path extrusionOk="0" h="1624" w="1624">
                  <a:moveTo>
                    <a:pt x="1624" y="678"/>
                  </a:moveTo>
                  <a:lnTo>
                    <a:pt x="901" y="268"/>
                  </a:lnTo>
                  <a:lnTo>
                    <a:pt x="901" y="0"/>
                  </a:lnTo>
                  <a:lnTo>
                    <a:pt x="0" y="0"/>
                  </a:lnTo>
                  <a:lnTo>
                    <a:pt x="0" y="1624"/>
                  </a:lnTo>
                  <a:lnTo>
                    <a:pt x="1624" y="1624"/>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5714678" y="3337276"/>
              <a:ext cx="172384" cy="172282"/>
            </a:xfrm>
            <a:custGeom>
              <a:rect b="b" l="l" r="r" t="t"/>
              <a:pathLst>
                <a:path extrusionOk="0" h="1624" w="1625">
                  <a:moveTo>
                    <a:pt x="1" y="946"/>
                  </a:moveTo>
                  <a:lnTo>
                    <a:pt x="724" y="1365"/>
                  </a:lnTo>
                  <a:lnTo>
                    <a:pt x="724" y="1624"/>
                  </a:lnTo>
                  <a:lnTo>
                    <a:pt x="1625" y="1624"/>
                  </a:lnTo>
                  <a:lnTo>
                    <a:pt x="1625" y="0"/>
                  </a:lnTo>
                  <a:lnTo>
                    <a:pt x="1" y="0"/>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5601169" y="3740392"/>
              <a:ext cx="28430" cy="84338"/>
            </a:xfrm>
            <a:custGeom>
              <a:rect b="b" l="l" r="r" t="t"/>
              <a:pathLst>
                <a:path extrusionOk="0" h="795" w="268">
                  <a:moveTo>
                    <a:pt x="268" y="161"/>
                  </a:moveTo>
                  <a:lnTo>
                    <a:pt x="0" y="1"/>
                  </a:lnTo>
                  <a:lnTo>
                    <a:pt x="0" y="795"/>
                  </a:lnTo>
                  <a:lnTo>
                    <a:pt x="268" y="795"/>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a:off x="5714678" y="3652449"/>
              <a:ext cx="172384" cy="172282"/>
            </a:xfrm>
            <a:custGeom>
              <a:rect b="b" l="l" r="r" t="t"/>
              <a:pathLst>
                <a:path extrusionOk="0" h="1624" w="1625">
                  <a:moveTo>
                    <a:pt x="724" y="0"/>
                  </a:moveTo>
                  <a:lnTo>
                    <a:pt x="724" y="268"/>
                  </a:lnTo>
                  <a:lnTo>
                    <a:pt x="1" y="678"/>
                  </a:lnTo>
                  <a:lnTo>
                    <a:pt x="1" y="1624"/>
                  </a:lnTo>
                  <a:lnTo>
                    <a:pt x="1625" y="1624"/>
                  </a:lnTo>
                  <a:lnTo>
                    <a:pt x="1625" y="0"/>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p:nvPr/>
          </p:nvSpPr>
          <p:spPr>
            <a:xfrm>
              <a:off x="5657923" y="3740392"/>
              <a:ext cx="28536" cy="84338"/>
            </a:xfrm>
            <a:custGeom>
              <a:rect b="b" l="l" r="r" t="t"/>
              <a:pathLst>
                <a:path extrusionOk="0" h="795" w="269">
                  <a:moveTo>
                    <a:pt x="268" y="1"/>
                  </a:moveTo>
                  <a:lnTo>
                    <a:pt x="1" y="161"/>
                  </a:lnTo>
                  <a:lnTo>
                    <a:pt x="1" y="795"/>
                  </a:lnTo>
                  <a:lnTo>
                    <a:pt x="268" y="795"/>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0"/>
            <p:cNvSpPr/>
            <p:nvPr/>
          </p:nvSpPr>
          <p:spPr>
            <a:xfrm>
              <a:off x="5400565" y="3337276"/>
              <a:ext cx="172278" cy="172282"/>
            </a:xfrm>
            <a:custGeom>
              <a:rect b="b" l="l" r="r" t="t"/>
              <a:pathLst>
                <a:path extrusionOk="0" h="1624" w="1624">
                  <a:moveTo>
                    <a:pt x="901" y="1624"/>
                  </a:moveTo>
                  <a:lnTo>
                    <a:pt x="901" y="1365"/>
                  </a:lnTo>
                  <a:lnTo>
                    <a:pt x="1624" y="946"/>
                  </a:lnTo>
                  <a:lnTo>
                    <a:pt x="1624" y="0"/>
                  </a:lnTo>
                  <a:lnTo>
                    <a:pt x="0" y="0"/>
                  </a:lnTo>
                  <a:lnTo>
                    <a:pt x="0" y="1624"/>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p:nvPr/>
          </p:nvSpPr>
          <p:spPr>
            <a:xfrm>
              <a:off x="5657923" y="3337276"/>
              <a:ext cx="28536" cy="84338"/>
            </a:xfrm>
            <a:custGeom>
              <a:rect b="b" l="l" r="r" t="t"/>
              <a:pathLst>
                <a:path extrusionOk="0" h="795" w="269">
                  <a:moveTo>
                    <a:pt x="1" y="634"/>
                  </a:moveTo>
                  <a:lnTo>
                    <a:pt x="268" y="794"/>
                  </a:lnTo>
                  <a:lnTo>
                    <a:pt x="268" y="0"/>
                  </a:lnTo>
                  <a:lnTo>
                    <a:pt x="1" y="0"/>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30"/>
          <p:cNvSpPr txBox="1"/>
          <p:nvPr/>
        </p:nvSpPr>
        <p:spPr>
          <a:xfrm>
            <a:off x="5522650" y="2817288"/>
            <a:ext cx="2626200" cy="2373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ar" sz="1200">
                <a:solidFill>
                  <a:schemeClr val="lt1"/>
                </a:solidFill>
                <a:latin typeface="IBM Plex Sans Arabic"/>
                <a:ea typeface="IBM Plex Sans Arabic"/>
                <a:cs typeface="IBM Plex Sans Arabic"/>
                <a:sym typeface="IBM Plex Sans Arabic"/>
              </a:rPr>
              <a:t>الجانب الفني والتقنيات المستخدمة:</a:t>
            </a:r>
            <a:endParaRPr b="1" sz="1200">
              <a:solidFill>
                <a:schemeClr val="lt1"/>
              </a:solidFill>
              <a:latin typeface="IBM Plex Sans Arabic"/>
              <a:ea typeface="IBM Plex Sans Arabic"/>
              <a:cs typeface="IBM Plex Sans Arabic"/>
              <a:sym typeface="IBM Plex Sans Arabic"/>
            </a:endParaRPr>
          </a:p>
        </p:txBody>
      </p:sp>
      <p:sp>
        <p:nvSpPr>
          <p:cNvPr id="197" name="Google Shape;197;p30"/>
          <p:cNvSpPr txBox="1"/>
          <p:nvPr/>
        </p:nvSpPr>
        <p:spPr>
          <a:xfrm>
            <a:off x="4250275" y="3130275"/>
            <a:ext cx="3742200" cy="1184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400"/>
              </a:spcBef>
              <a:spcAft>
                <a:spcPts val="0"/>
              </a:spcAft>
              <a:buNone/>
            </a:pPr>
            <a:r>
              <a:rPr lang="ar" sz="1200">
                <a:solidFill>
                  <a:schemeClr val="lt1"/>
                </a:solidFill>
              </a:rPr>
              <a:t>YOLOv5 + ByteTrack : تتبع اللاعبين</a:t>
            </a:r>
            <a:endParaRPr sz="1200">
              <a:solidFill>
                <a:schemeClr val="lt1"/>
              </a:solidFill>
            </a:endParaRPr>
          </a:p>
          <a:p>
            <a:pPr indent="0" lvl="0" marL="0" rtl="0" algn="r">
              <a:lnSpc>
                <a:spcPct val="115000"/>
              </a:lnSpc>
              <a:spcBef>
                <a:spcPts val="400"/>
              </a:spcBef>
              <a:spcAft>
                <a:spcPts val="0"/>
              </a:spcAft>
              <a:buNone/>
            </a:pPr>
            <a:r>
              <a:rPr lang="ar" sz="1200">
                <a:solidFill>
                  <a:schemeClr val="lt1"/>
                </a:solidFill>
              </a:rPr>
              <a:t>DeepFace + </a:t>
            </a:r>
            <a:r>
              <a:rPr lang="ar" sz="1200">
                <a:solidFill>
                  <a:schemeClr val="lt1"/>
                </a:solidFill>
              </a:rPr>
              <a:t>Tesseract OCR</a:t>
            </a:r>
            <a:r>
              <a:rPr lang="ar" sz="1200">
                <a:solidFill>
                  <a:schemeClr val="lt1"/>
                </a:solidFill>
              </a:rPr>
              <a:t>: التعرف على اللاعبين</a:t>
            </a:r>
            <a:endParaRPr sz="1200">
              <a:solidFill>
                <a:schemeClr val="lt1"/>
              </a:solidFill>
            </a:endParaRPr>
          </a:p>
          <a:p>
            <a:pPr indent="0" lvl="0" marL="0" rtl="0" algn="r">
              <a:lnSpc>
                <a:spcPct val="115000"/>
              </a:lnSpc>
              <a:spcBef>
                <a:spcPts val="400"/>
              </a:spcBef>
              <a:spcAft>
                <a:spcPts val="0"/>
              </a:spcAft>
              <a:buNone/>
            </a:pPr>
            <a:r>
              <a:rPr lang="ar" sz="1200">
                <a:solidFill>
                  <a:schemeClr val="lt1"/>
                </a:solidFill>
              </a:rPr>
              <a:t>SMOTE + Random Forest</a:t>
            </a:r>
            <a:r>
              <a:rPr lang="ar" sz="1200">
                <a:solidFill>
                  <a:schemeClr val="lt1"/>
                </a:solidFill>
              </a:rPr>
              <a:t> : توقع الإصابات</a:t>
            </a:r>
            <a:endParaRPr sz="1200">
              <a:solidFill>
                <a:schemeClr val="lt1"/>
              </a:solidFill>
            </a:endParaRPr>
          </a:p>
          <a:p>
            <a:pPr indent="0" lvl="0" marL="0" rtl="0" algn="r">
              <a:spcBef>
                <a:spcPts val="0"/>
              </a:spcBef>
              <a:spcAft>
                <a:spcPts val="0"/>
              </a:spcAft>
              <a:buNone/>
            </a:pPr>
            <a:r>
              <a:rPr lang="ar" sz="1200">
                <a:solidFill>
                  <a:schemeClr val="lt1"/>
                </a:solidFill>
                <a:latin typeface="IBM Plex Sans Arabic"/>
                <a:ea typeface="IBM Plex Sans Arabic"/>
                <a:cs typeface="IBM Plex Sans Arabic"/>
                <a:sym typeface="IBM Plex Sans Arabic"/>
              </a:rPr>
              <a:t>Streamlit + Flask : الواجهة</a:t>
            </a:r>
            <a:endParaRPr sz="1200">
              <a:solidFill>
                <a:schemeClr val="lt1"/>
              </a:solidFill>
              <a:latin typeface="IBM Plex Sans Arabic"/>
              <a:ea typeface="IBM Plex Sans Arabic"/>
              <a:cs typeface="IBM Plex Sans Arabic"/>
              <a:sym typeface="IBM Plex Sans Arabic"/>
            </a:endParaRPr>
          </a:p>
        </p:txBody>
      </p:sp>
      <p:sp>
        <p:nvSpPr>
          <p:cNvPr id="198" name="Google Shape;198;p30"/>
          <p:cNvSpPr/>
          <p:nvPr/>
        </p:nvSpPr>
        <p:spPr>
          <a:xfrm flipH="1">
            <a:off x="7992363" y="3277513"/>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199" name="Google Shape;199;p30"/>
          <p:cNvSpPr/>
          <p:nvPr/>
        </p:nvSpPr>
        <p:spPr>
          <a:xfrm flipH="1">
            <a:off x="7992375" y="3546438"/>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00" name="Google Shape;200;p30"/>
          <p:cNvSpPr/>
          <p:nvPr/>
        </p:nvSpPr>
        <p:spPr>
          <a:xfrm flipH="1">
            <a:off x="7992375" y="3815363"/>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01" name="Google Shape;201;p30"/>
          <p:cNvSpPr/>
          <p:nvPr/>
        </p:nvSpPr>
        <p:spPr>
          <a:xfrm flipH="1">
            <a:off x="7992375" y="4000613"/>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02" name="Google Shape;202;p30"/>
          <p:cNvSpPr/>
          <p:nvPr/>
        </p:nvSpPr>
        <p:spPr>
          <a:xfrm flipH="1">
            <a:off x="8148850" y="1040825"/>
            <a:ext cx="443700" cy="3774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30"/>
          <p:cNvGrpSpPr/>
          <p:nvPr/>
        </p:nvGrpSpPr>
        <p:grpSpPr>
          <a:xfrm>
            <a:off x="8279160" y="1141215"/>
            <a:ext cx="183284" cy="177035"/>
            <a:chOff x="5428890" y="2144793"/>
            <a:chExt cx="429740" cy="487567"/>
          </a:xfrm>
        </p:grpSpPr>
        <p:sp>
          <p:nvSpPr>
            <p:cNvPr id="204" name="Google Shape;204;p30"/>
            <p:cNvSpPr/>
            <p:nvPr/>
          </p:nvSpPr>
          <p:spPr>
            <a:xfrm>
              <a:off x="5428890" y="2144793"/>
              <a:ext cx="429740" cy="487567"/>
            </a:xfrm>
            <a:custGeom>
              <a:rect b="b" l="l" r="r" t="t"/>
              <a:pathLst>
                <a:path extrusionOk="0" h="4596" w="4051">
                  <a:moveTo>
                    <a:pt x="1000" y="1687"/>
                  </a:moveTo>
                  <a:lnTo>
                    <a:pt x="1000" y="1419"/>
                  </a:lnTo>
                  <a:lnTo>
                    <a:pt x="1285" y="1419"/>
                  </a:lnTo>
                  <a:cubicBezTo>
                    <a:pt x="1303" y="1312"/>
                    <a:pt x="1348" y="1214"/>
                    <a:pt x="1410" y="1125"/>
                  </a:cubicBezTo>
                  <a:lnTo>
                    <a:pt x="1205" y="929"/>
                  </a:lnTo>
                  <a:lnTo>
                    <a:pt x="1401" y="732"/>
                  </a:lnTo>
                  <a:lnTo>
                    <a:pt x="1598" y="938"/>
                  </a:lnTo>
                  <a:cubicBezTo>
                    <a:pt x="1687" y="875"/>
                    <a:pt x="1785" y="831"/>
                    <a:pt x="1892" y="813"/>
                  </a:cubicBezTo>
                  <a:lnTo>
                    <a:pt x="1892" y="527"/>
                  </a:lnTo>
                  <a:lnTo>
                    <a:pt x="2160" y="527"/>
                  </a:lnTo>
                  <a:lnTo>
                    <a:pt x="2160" y="813"/>
                  </a:lnTo>
                  <a:cubicBezTo>
                    <a:pt x="2267" y="831"/>
                    <a:pt x="2365" y="875"/>
                    <a:pt x="2454" y="938"/>
                  </a:cubicBezTo>
                  <a:lnTo>
                    <a:pt x="2650" y="732"/>
                  </a:lnTo>
                  <a:lnTo>
                    <a:pt x="2847" y="929"/>
                  </a:lnTo>
                  <a:lnTo>
                    <a:pt x="2641" y="1125"/>
                  </a:lnTo>
                  <a:cubicBezTo>
                    <a:pt x="2704" y="1214"/>
                    <a:pt x="2748" y="1312"/>
                    <a:pt x="2766" y="1419"/>
                  </a:cubicBezTo>
                  <a:lnTo>
                    <a:pt x="3052" y="1419"/>
                  </a:lnTo>
                  <a:lnTo>
                    <a:pt x="3052" y="1687"/>
                  </a:lnTo>
                  <a:lnTo>
                    <a:pt x="2766" y="1687"/>
                  </a:lnTo>
                  <a:cubicBezTo>
                    <a:pt x="2748" y="1794"/>
                    <a:pt x="2704" y="1892"/>
                    <a:pt x="2641" y="1981"/>
                  </a:cubicBezTo>
                  <a:lnTo>
                    <a:pt x="2847" y="2178"/>
                  </a:lnTo>
                  <a:lnTo>
                    <a:pt x="2650" y="2365"/>
                  </a:lnTo>
                  <a:lnTo>
                    <a:pt x="2454" y="2169"/>
                  </a:lnTo>
                  <a:cubicBezTo>
                    <a:pt x="2365" y="2222"/>
                    <a:pt x="2267" y="2267"/>
                    <a:pt x="2160" y="2285"/>
                  </a:cubicBezTo>
                  <a:lnTo>
                    <a:pt x="2160" y="2570"/>
                  </a:lnTo>
                  <a:lnTo>
                    <a:pt x="1892" y="2570"/>
                  </a:lnTo>
                  <a:lnTo>
                    <a:pt x="1892" y="2285"/>
                  </a:lnTo>
                  <a:cubicBezTo>
                    <a:pt x="1785" y="2267"/>
                    <a:pt x="1687" y="2222"/>
                    <a:pt x="1598" y="2169"/>
                  </a:cubicBezTo>
                  <a:lnTo>
                    <a:pt x="1401" y="2365"/>
                  </a:lnTo>
                  <a:lnTo>
                    <a:pt x="1205" y="2178"/>
                  </a:lnTo>
                  <a:lnTo>
                    <a:pt x="1410" y="1981"/>
                  </a:lnTo>
                  <a:cubicBezTo>
                    <a:pt x="1348" y="1892"/>
                    <a:pt x="1303" y="1794"/>
                    <a:pt x="1285" y="1687"/>
                  </a:cubicBezTo>
                  <a:close/>
                  <a:moveTo>
                    <a:pt x="2980" y="3516"/>
                  </a:moveTo>
                  <a:lnTo>
                    <a:pt x="2980" y="3917"/>
                  </a:lnTo>
                  <a:lnTo>
                    <a:pt x="2561" y="3917"/>
                  </a:lnTo>
                  <a:lnTo>
                    <a:pt x="2561" y="3516"/>
                  </a:lnTo>
                  <a:lnTo>
                    <a:pt x="2160" y="3516"/>
                  </a:lnTo>
                  <a:lnTo>
                    <a:pt x="2160" y="3105"/>
                  </a:lnTo>
                  <a:cubicBezTo>
                    <a:pt x="2954" y="3043"/>
                    <a:pt x="3578" y="2374"/>
                    <a:pt x="3578" y="1571"/>
                  </a:cubicBezTo>
                  <a:cubicBezTo>
                    <a:pt x="3587" y="706"/>
                    <a:pt x="2891" y="1"/>
                    <a:pt x="2026" y="1"/>
                  </a:cubicBezTo>
                  <a:cubicBezTo>
                    <a:pt x="1169" y="1"/>
                    <a:pt x="474" y="697"/>
                    <a:pt x="474" y="1562"/>
                  </a:cubicBezTo>
                  <a:cubicBezTo>
                    <a:pt x="474" y="2374"/>
                    <a:pt x="1098" y="3043"/>
                    <a:pt x="1892" y="3105"/>
                  </a:cubicBezTo>
                  <a:lnTo>
                    <a:pt x="1892" y="3516"/>
                  </a:lnTo>
                  <a:lnTo>
                    <a:pt x="1491" y="3516"/>
                  </a:lnTo>
                  <a:lnTo>
                    <a:pt x="1491" y="3917"/>
                  </a:lnTo>
                  <a:lnTo>
                    <a:pt x="1071" y="3917"/>
                  </a:lnTo>
                  <a:lnTo>
                    <a:pt x="1071" y="3516"/>
                  </a:lnTo>
                  <a:lnTo>
                    <a:pt x="1" y="3516"/>
                  </a:lnTo>
                  <a:lnTo>
                    <a:pt x="1" y="4595"/>
                  </a:lnTo>
                  <a:lnTo>
                    <a:pt x="1071" y="4595"/>
                  </a:lnTo>
                  <a:lnTo>
                    <a:pt x="1071" y="4194"/>
                  </a:lnTo>
                  <a:lnTo>
                    <a:pt x="1491" y="4194"/>
                  </a:lnTo>
                  <a:lnTo>
                    <a:pt x="1491" y="4595"/>
                  </a:lnTo>
                  <a:lnTo>
                    <a:pt x="2561" y="4595"/>
                  </a:lnTo>
                  <a:lnTo>
                    <a:pt x="2561" y="4194"/>
                  </a:lnTo>
                  <a:lnTo>
                    <a:pt x="2980" y="4194"/>
                  </a:lnTo>
                  <a:lnTo>
                    <a:pt x="2980" y="4595"/>
                  </a:lnTo>
                  <a:lnTo>
                    <a:pt x="4051" y="4595"/>
                  </a:lnTo>
                  <a:lnTo>
                    <a:pt x="4051" y="3516"/>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5592682" y="2258408"/>
              <a:ext cx="102264" cy="102266"/>
            </a:xfrm>
            <a:custGeom>
              <a:rect b="b" l="l" r="r" t="t"/>
              <a:pathLst>
                <a:path extrusionOk="0" h="964" w="964">
                  <a:moveTo>
                    <a:pt x="482" y="0"/>
                  </a:moveTo>
                  <a:cubicBezTo>
                    <a:pt x="749" y="0"/>
                    <a:pt x="964" y="223"/>
                    <a:pt x="964" y="482"/>
                  </a:cubicBezTo>
                  <a:cubicBezTo>
                    <a:pt x="964" y="750"/>
                    <a:pt x="749" y="964"/>
                    <a:pt x="482" y="964"/>
                  </a:cubicBezTo>
                  <a:cubicBezTo>
                    <a:pt x="214" y="964"/>
                    <a:pt x="0" y="750"/>
                    <a:pt x="0" y="482"/>
                  </a:cubicBezTo>
                  <a:cubicBezTo>
                    <a:pt x="0" y="223"/>
                    <a:pt x="214" y="0"/>
                    <a:pt x="482" y="0"/>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nvSpPr>
        <p:spPr>
          <a:xfrm>
            <a:off x="3512600" y="341750"/>
            <a:ext cx="5390400"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2800"/>
              <a:buFont typeface="Arial"/>
              <a:buNone/>
            </a:pPr>
            <a:r>
              <a:rPr b="1" i="0" lang="ar" sz="2700" u="none" cap="none" strike="noStrike">
                <a:solidFill>
                  <a:srgbClr val="4654F0"/>
                </a:solidFill>
                <a:latin typeface="IBM Plex Sans Arabic"/>
                <a:ea typeface="IBM Plex Sans Arabic"/>
                <a:cs typeface="IBM Plex Sans Arabic"/>
                <a:sym typeface="IBM Plex Sans Arabic"/>
              </a:rPr>
              <a:t>التقنيات المستخدمة ودراسة الجدو</a:t>
            </a:r>
            <a:r>
              <a:rPr b="1" lang="ar" sz="2700">
                <a:solidFill>
                  <a:srgbClr val="4654F0"/>
                </a:solidFill>
                <a:latin typeface="IBM Plex Sans Arabic"/>
                <a:ea typeface="IBM Plex Sans Arabic"/>
                <a:cs typeface="IBM Plex Sans Arabic"/>
                <a:sym typeface="IBM Plex Sans Arabic"/>
              </a:rPr>
              <a:t>ى</a:t>
            </a:r>
            <a:endParaRPr b="0" i="0" sz="2700" u="none" cap="none" strike="noStrike">
              <a:solidFill>
                <a:srgbClr val="4654F0"/>
              </a:solidFill>
              <a:latin typeface="IBM Plex Sans Arabic"/>
              <a:ea typeface="IBM Plex Sans Arabic"/>
              <a:cs typeface="IBM Plex Sans Arabic"/>
              <a:sym typeface="IBM Plex Sans Arabic"/>
            </a:endParaRPr>
          </a:p>
        </p:txBody>
      </p:sp>
      <p:sp>
        <p:nvSpPr>
          <p:cNvPr id="211" name="Google Shape;211;p31"/>
          <p:cNvSpPr txBox="1"/>
          <p:nvPr/>
        </p:nvSpPr>
        <p:spPr>
          <a:xfrm>
            <a:off x="6774250" y="1043813"/>
            <a:ext cx="1374600" cy="2373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ar" sz="1200">
                <a:solidFill>
                  <a:schemeClr val="lt1"/>
                </a:solidFill>
                <a:latin typeface="IBM Plex Sans Arabic"/>
                <a:ea typeface="IBM Plex Sans Arabic"/>
                <a:cs typeface="IBM Plex Sans Arabic"/>
                <a:sym typeface="IBM Plex Sans Arabic"/>
              </a:rPr>
              <a:t>الفئة المستهدفة: </a:t>
            </a:r>
            <a:endParaRPr b="1" sz="1200">
              <a:solidFill>
                <a:schemeClr val="lt1"/>
              </a:solidFill>
              <a:latin typeface="IBM Plex Sans Arabic"/>
              <a:ea typeface="IBM Plex Sans Arabic"/>
              <a:cs typeface="IBM Plex Sans Arabic"/>
              <a:sym typeface="IBM Plex Sans Arabic"/>
            </a:endParaRPr>
          </a:p>
        </p:txBody>
      </p:sp>
      <p:sp>
        <p:nvSpPr>
          <p:cNvPr id="212" name="Google Shape;212;p31"/>
          <p:cNvSpPr txBox="1"/>
          <p:nvPr/>
        </p:nvSpPr>
        <p:spPr>
          <a:xfrm>
            <a:off x="4884175" y="1307413"/>
            <a:ext cx="3082800" cy="237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400"/>
              </a:spcBef>
              <a:spcAft>
                <a:spcPts val="0"/>
              </a:spcAft>
              <a:buNone/>
            </a:pPr>
            <a:r>
              <a:rPr lang="ar" sz="1200">
                <a:solidFill>
                  <a:schemeClr val="lt1"/>
                </a:solidFill>
                <a:latin typeface="IBM Plex Sans Arabic"/>
                <a:ea typeface="IBM Plex Sans Arabic"/>
                <a:cs typeface="IBM Plex Sans Arabic"/>
                <a:sym typeface="IBM Plex Sans Arabic"/>
              </a:rPr>
              <a:t>المدربون، الأندية الرياضية، الأكاديميات، والمنتخبات</a:t>
            </a:r>
            <a:endParaRPr sz="1200">
              <a:solidFill>
                <a:schemeClr val="lt1"/>
              </a:solidFill>
              <a:latin typeface="IBM Plex Sans Arabic"/>
              <a:ea typeface="IBM Plex Sans Arabic"/>
              <a:cs typeface="IBM Plex Sans Arabic"/>
              <a:sym typeface="IBM Plex Sans Arabic"/>
            </a:endParaRPr>
          </a:p>
          <a:p>
            <a:pPr indent="0" lvl="0" marL="0" rtl="0" algn="l">
              <a:spcBef>
                <a:spcPts val="0"/>
              </a:spcBef>
              <a:spcAft>
                <a:spcPts val="0"/>
              </a:spcAft>
              <a:buNone/>
            </a:pPr>
            <a:r>
              <a:t/>
            </a:r>
            <a:endParaRPr sz="3200">
              <a:solidFill>
                <a:schemeClr val="dk1"/>
              </a:solidFill>
            </a:endParaRPr>
          </a:p>
        </p:txBody>
      </p:sp>
      <p:sp>
        <p:nvSpPr>
          <p:cNvPr id="213" name="Google Shape;213;p31"/>
          <p:cNvSpPr txBox="1"/>
          <p:nvPr/>
        </p:nvSpPr>
        <p:spPr>
          <a:xfrm>
            <a:off x="6332725" y="2315100"/>
            <a:ext cx="1683000" cy="17235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400"/>
              </a:spcBef>
              <a:spcAft>
                <a:spcPts val="0"/>
              </a:spcAft>
              <a:buNone/>
            </a:pPr>
            <a:r>
              <a:rPr lang="ar" sz="1200">
                <a:solidFill>
                  <a:schemeClr val="lt1"/>
                </a:solidFill>
              </a:rPr>
              <a:t>تنبؤ الإصابة الذكي</a:t>
            </a:r>
            <a:endParaRPr sz="1200">
              <a:solidFill>
                <a:schemeClr val="lt1"/>
              </a:solidFill>
            </a:endParaRPr>
          </a:p>
          <a:p>
            <a:pPr indent="0" lvl="0" marL="0" rtl="1" algn="r">
              <a:lnSpc>
                <a:spcPct val="115000"/>
              </a:lnSpc>
              <a:spcBef>
                <a:spcPts val="400"/>
              </a:spcBef>
              <a:spcAft>
                <a:spcPts val="0"/>
              </a:spcAft>
              <a:buNone/>
            </a:pPr>
            <a:r>
              <a:rPr lang="ar" sz="1200">
                <a:solidFill>
                  <a:schemeClr val="lt1"/>
                </a:solidFill>
              </a:rPr>
              <a:t>تتبع اللاعبين بالفيديو</a:t>
            </a:r>
            <a:endParaRPr sz="1200">
              <a:solidFill>
                <a:schemeClr val="lt1"/>
              </a:solidFill>
            </a:endParaRPr>
          </a:p>
          <a:p>
            <a:pPr indent="0" lvl="0" marL="0" rtl="1" algn="r">
              <a:lnSpc>
                <a:spcPct val="115000"/>
              </a:lnSpc>
              <a:spcBef>
                <a:spcPts val="400"/>
              </a:spcBef>
              <a:spcAft>
                <a:spcPts val="0"/>
              </a:spcAft>
              <a:buNone/>
            </a:pPr>
            <a:r>
              <a:rPr lang="ar" sz="1200">
                <a:solidFill>
                  <a:schemeClr val="lt1"/>
                </a:solidFill>
              </a:rPr>
              <a:t>التعرف على اللاعبين</a:t>
            </a:r>
            <a:endParaRPr sz="1200">
              <a:solidFill>
                <a:schemeClr val="lt1"/>
              </a:solidFill>
            </a:endParaRPr>
          </a:p>
          <a:p>
            <a:pPr indent="0" lvl="0" marL="0" rtl="1" algn="r">
              <a:lnSpc>
                <a:spcPct val="115000"/>
              </a:lnSpc>
              <a:spcBef>
                <a:spcPts val="400"/>
              </a:spcBef>
              <a:spcAft>
                <a:spcPts val="0"/>
              </a:spcAft>
              <a:buClr>
                <a:schemeClr val="dk1"/>
              </a:buClr>
              <a:buSzPts val="1100"/>
              <a:buFont typeface="Arial"/>
              <a:buNone/>
            </a:pPr>
            <a:r>
              <a:rPr lang="ar" sz="1200">
                <a:solidFill>
                  <a:schemeClr val="lt1"/>
                </a:solidFill>
              </a:rPr>
              <a:t>التوصيات التكتيكية</a:t>
            </a:r>
            <a:endParaRPr sz="1200">
              <a:solidFill>
                <a:schemeClr val="lt1"/>
              </a:solidFill>
            </a:endParaRPr>
          </a:p>
          <a:p>
            <a:pPr indent="0" lvl="0" marL="0" rtl="1" algn="r">
              <a:lnSpc>
                <a:spcPct val="115000"/>
              </a:lnSpc>
              <a:spcBef>
                <a:spcPts val="400"/>
              </a:spcBef>
              <a:spcAft>
                <a:spcPts val="0"/>
              </a:spcAft>
              <a:buClr>
                <a:schemeClr val="dk1"/>
              </a:buClr>
              <a:buSzPts val="1100"/>
              <a:buFont typeface="Arial"/>
              <a:buNone/>
            </a:pPr>
            <a:r>
              <a:rPr lang="ar" sz="1200">
                <a:solidFill>
                  <a:schemeClr val="lt1"/>
                </a:solidFill>
              </a:rPr>
              <a:t>سهولة الوصول</a:t>
            </a:r>
            <a:endParaRPr sz="1200">
              <a:solidFill>
                <a:schemeClr val="lt1"/>
              </a:solidFill>
            </a:endParaRPr>
          </a:p>
          <a:p>
            <a:pPr indent="0" lvl="0" marL="0" rtl="1" algn="r">
              <a:lnSpc>
                <a:spcPct val="115000"/>
              </a:lnSpc>
              <a:spcBef>
                <a:spcPts val="400"/>
              </a:spcBef>
              <a:spcAft>
                <a:spcPts val="0"/>
              </a:spcAft>
              <a:buClr>
                <a:schemeClr val="dk1"/>
              </a:buClr>
              <a:buSzPts val="1100"/>
              <a:buFont typeface="Arial"/>
              <a:buNone/>
            </a:pPr>
            <a:r>
              <a:rPr lang="ar" sz="1200">
                <a:solidFill>
                  <a:schemeClr val="lt1"/>
                </a:solidFill>
              </a:rPr>
              <a:t>التكلفة المنخفضة</a:t>
            </a:r>
            <a:endParaRPr sz="1200">
              <a:solidFill>
                <a:schemeClr val="lt1"/>
              </a:solidFill>
            </a:endParaRPr>
          </a:p>
          <a:p>
            <a:pPr indent="0" lvl="0" marL="0" rtl="0" algn="l">
              <a:spcBef>
                <a:spcPts val="0"/>
              </a:spcBef>
              <a:spcAft>
                <a:spcPts val="0"/>
              </a:spcAft>
              <a:buNone/>
            </a:pPr>
            <a:r>
              <a:t/>
            </a:r>
            <a:endParaRPr sz="1200">
              <a:solidFill>
                <a:schemeClr val="lt1"/>
              </a:solidFill>
              <a:latin typeface="IBM Plex Sans Arabic"/>
              <a:ea typeface="IBM Plex Sans Arabic"/>
              <a:cs typeface="IBM Plex Sans Arabic"/>
              <a:sym typeface="IBM Plex Sans Arabic"/>
            </a:endParaRPr>
          </a:p>
        </p:txBody>
      </p:sp>
      <p:sp>
        <p:nvSpPr>
          <p:cNvPr id="214" name="Google Shape;214;p31"/>
          <p:cNvSpPr/>
          <p:nvPr/>
        </p:nvSpPr>
        <p:spPr>
          <a:xfrm flipH="1">
            <a:off x="8197688" y="1937700"/>
            <a:ext cx="392700" cy="3774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31"/>
          <p:cNvGrpSpPr/>
          <p:nvPr/>
        </p:nvGrpSpPr>
        <p:grpSpPr>
          <a:xfrm>
            <a:off x="8302271" y="2037765"/>
            <a:ext cx="183895" cy="176997"/>
            <a:chOff x="5400565" y="2741087"/>
            <a:chExt cx="486494" cy="487461"/>
          </a:xfrm>
        </p:grpSpPr>
        <p:sp>
          <p:nvSpPr>
            <p:cNvPr id="216" name="Google Shape;216;p31"/>
            <p:cNvSpPr/>
            <p:nvPr/>
          </p:nvSpPr>
          <p:spPr>
            <a:xfrm>
              <a:off x="5629599" y="2989004"/>
              <a:ext cx="28430" cy="29386"/>
            </a:xfrm>
            <a:custGeom>
              <a:rect b="b" l="l" r="r" t="t"/>
              <a:pathLst>
                <a:path extrusionOk="0" h="277" w="268">
                  <a:moveTo>
                    <a:pt x="134" y="0"/>
                  </a:moveTo>
                  <a:cubicBezTo>
                    <a:pt x="205" y="0"/>
                    <a:pt x="268" y="63"/>
                    <a:pt x="268" y="143"/>
                  </a:cubicBezTo>
                  <a:cubicBezTo>
                    <a:pt x="268" y="215"/>
                    <a:pt x="205" y="277"/>
                    <a:pt x="134" y="277"/>
                  </a:cubicBezTo>
                  <a:cubicBezTo>
                    <a:pt x="62" y="277"/>
                    <a:pt x="0" y="215"/>
                    <a:pt x="0" y="143"/>
                  </a:cubicBezTo>
                  <a:cubicBezTo>
                    <a:pt x="0" y="63"/>
                    <a:pt x="62" y="0"/>
                    <a:pt x="134" y="0"/>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p:nvPr/>
          </p:nvSpPr>
          <p:spPr>
            <a:xfrm>
              <a:off x="5545369" y="2932249"/>
              <a:ext cx="196889" cy="143003"/>
            </a:xfrm>
            <a:custGeom>
              <a:rect b="b" l="l" r="r" t="t"/>
              <a:pathLst>
                <a:path extrusionOk="0" h="1348" w="1856">
                  <a:moveTo>
                    <a:pt x="928" y="1080"/>
                  </a:moveTo>
                  <a:cubicBezTo>
                    <a:pt x="705" y="1080"/>
                    <a:pt x="526" y="892"/>
                    <a:pt x="526" y="678"/>
                  </a:cubicBezTo>
                  <a:cubicBezTo>
                    <a:pt x="526" y="455"/>
                    <a:pt x="705" y="268"/>
                    <a:pt x="928" y="268"/>
                  </a:cubicBezTo>
                  <a:cubicBezTo>
                    <a:pt x="1151" y="268"/>
                    <a:pt x="1329" y="455"/>
                    <a:pt x="1329" y="678"/>
                  </a:cubicBezTo>
                  <a:cubicBezTo>
                    <a:pt x="1329" y="892"/>
                    <a:pt x="1151" y="1080"/>
                    <a:pt x="928" y="1080"/>
                  </a:cubicBezTo>
                  <a:close/>
                  <a:moveTo>
                    <a:pt x="928" y="0"/>
                  </a:moveTo>
                  <a:cubicBezTo>
                    <a:pt x="393" y="0"/>
                    <a:pt x="89" y="509"/>
                    <a:pt x="0" y="678"/>
                  </a:cubicBezTo>
                  <a:cubicBezTo>
                    <a:pt x="36" y="741"/>
                    <a:pt x="107" y="866"/>
                    <a:pt x="223" y="990"/>
                  </a:cubicBezTo>
                  <a:cubicBezTo>
                    <a:pt x="428" y="1231"/>
                    <a:pt x="660" y="1347"/>
                    <a:pt x="928" y="1347"/>
                  </a:cubicBezTo>
                  <a:cubicBezTo>
                    <a:pt x="1463" y="1347"/>
                    <a:pt x="1766" y="839"/>
                    <a:pt x="1856" y="678"/>
                  </a:cubicBezTo>
                  <a:cubicBezTo>
                    <a:pt x="1820" y="607"/>
                    <a:pt x="1749" y="482"/>
                    <a:pt x="1633" y="357"/>
                  </a:cubicBezTo>
                  <a:cubicBezTo>
                    <a:pt x="1427" y="116"/>
                    <a:pt x="1195" y="0"/>
                    <a:pt x="928" y="0"/>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5485750" y="2836668"/>
              <a:ext cx="316126" cy="305737"/>
            </a:xfrm>
            <a:custGeom>
              <a:rect b="b" l="l" r="r" t="t"/>
              <a:pathLst>
                <a:path extrusionOk="0" h="2882" w="2980">
                  <a:moveTo>
                    <a:pt x="2694" y="1624"/>
                  </a:moveTo>
                  <a:cubicBezTo>
                    <a:pt x="2685" y="1633"/>
                    <a:pt x="2596" y="1856"/>
                    <a:pt x="2409" y="2070"/>
                  </a:cubicBezTo>
                  <a:cubicBezTo>
                    <a:pt x="2150" y="2364"/>
                    <a:pt x="1829" y="2516"/>
                    <a:pt x="1490" y="2516"/>
                  </a:cubicBezTo>
                  <a:cubicBezTo>
                    <a:pt x="1151" y="2516"/>
                    <a:pt x="830" y="2364"/>
                    <a:pt x="571" y="2070"/>
                  </a:cubicBezTo>
                  <a:cubicBezTo>
                    <a:pt x="384" y="1856"/>
                    <a:pt x="294" y="1633"/>
                    <a:pt x="285" y="1624"/>
                  </a:cubicBezTo>
                  <a:lnTo>
                    <a:pt x="268" y="1579"/>
                  </a:lnTo>
                  <a:lnTo>
                    <a:pt x="285" y="1526"/>
                  </a:lnTo>
                  <a:cubicBezTo>
                    <a:pt x="294" y="1517"/>
                    <a:pt x="384" y="1303"/>
                    <a:pt x="571" y="1080"/>
                  </a:cubicBezTo>
                  <a:cubicBezTo>
                    <a:pt x="830" y="785"/>
                    <a:pt x="1151" y="634"/>
                    <a:pt x="1490" y="634"/>
                  </a:cubicBezTo>
                  <a:cubicBezTo>
                    <a:pt x="1829" y="634"/>
                    <a:pt x="2150" y="785"/>
                    <a:pt x="2409" y="1080"/>
                  </a:cubicBezTo>
                  <a:cubicBezTo>
                    <a:pt x="2596" y="1303"/>
                    <a:pt x="2685" y="1517"/>
                    <a:pt x="2694" y="1526"/>
                  </a:cubicBezTo>
                  <a:lnTo>
                    <a:pt x="2712" y="1579"/>
                  </a:lnTo>
                  <a:close/>
                  <a:moveTo>
                    <a:pt x="2980" y="741"/>
                  </a:moveTo>
                  <a:lnTo>
                    <a:pt x="1490" y="0"/>
                  </a:lnTo>
                  <a:lnTo>
                    <a:pt x="0" y="741"/>
                  </a:lnTo>
                  <a:lnTo>
                    <a:pt x="0" y="2882"/>
                  </a:lnTo>
                  <a:lnTo>
                    <a:pt x="2980" y="2882"/>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5400565" y="2741087"/>
              <a:ext cx="486494" cy="487461"/>
            </a:xfrm>
            <a:custGeom>
              <a:rect b="b" l="l" r="r" t="t"/>
              <a:pathLst>
                <a:path extrusionOk="0" h="4595" w="4586">
                  <a:moveTo>
                    <a:pt x="2293" y="607"/>
                  </a:moveTo>
                  <a:lnTo>
                    <a:pt x="4050" y="1481"/>
                  </a:lnTo>
                  <a:lnTo>
                    <a:pt x="4050" y="4059"/>
                  </a:lnTo>
                  <a:lnTo>
                    <a:pt x="535" y="4059"/>
                  </a:lnTo>
                  <a:lnTo>
                    <a:pt x="535" y="1481"/>
                  </a:lnTo>
                  <a:close/>
                  <a:moveTo>
                    <a:pt x="2293" y="0"/>
                  </a:moveTo>
                  <a:lnTo>
                    <a:pt x="0" y="1142"/>
                  </a:lnTo>
                  <a:lnTo>
                    <a:pt x="0" y="4594"/>
                  </a:lnTo>
                  <a:lnTo>
                    <a:pt x="4586" y="4594"/>
                  </a:lnTo>
                  <a:lnTo>
                    <a:pt x="4586" y="1142"/>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31"/>
          <p:cNvSpPr txBox="1"/>
          <p:nvPr/>
        </p:nvSpPr>
        <p:spPr>
          <a:xfrm>
            <a:off x="5833523" y="1937700"/>
            <a:ext cx="2338500" cy="2373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ar" sz="1200">
                <a:solidFill>
                  <a:schemeClr val="lt1"/>
                </a:solidFill>
                <a:latin typeface="IBM Plex Sans Arabic"/>
                <a:ea typeface="IBM Plex Sans Arabic"/>
                <a:cs typeface="IBM Plex Sans Arabic"/>
                <a:sym typeface="IBM Plex Sans Arabic"/>
              </a:rPr>
              <a:t>القيمة الفريدة والحلول التي نقدمها</a:t>
            </a:r>
            <a:r>
              <a:rPr b="1" lang="ar" sz="1200">
                <a:solidFill>
                  <a:schemeClr val="lt1"/>
                </a:solidFill>
                <a:latin typeface="IBM Plex Sans Arabic"/>
                <a:ea typeface="IBM Plex Sans Arabic"/>
                <a:cs typeface="IBM Plex Sans Arabic"/>
                <a:sym typeface="IBM Plex Sans Arabic"/>
              </a:rPr>
              <a:t>:</a:t>
            </a:r>
            <a:endParaRPr b="1" sz="1200">
              <a:solidFill>
                <a:schemeClr val="lt1"/>
              </a:solidFill>
              <a:latin typeface="IBM Plex Sans Arabic"/>
              <a:ea typeface="IBM Plex Sans Arabic"/>
              <a:cs typeface="IBM Plex Sans Arabic"/>
              <a:sym typeface="IBM Plex Sans Arabic"/>
            </a:endParaRPr>
          </a:p>
        </p:txBody>
      </p:sp>
      <p:sp>
        <p:nvSpPr>
          <p:cNvPr id="221" name="Google Shape;221;p31"/>
          <p:cNvSpPr/>
          <p:nvPr/>
        </p:nvSpPr>
        <p:spPr>
          <a:xfrm flipH="1">
            <a:off x="8015700" y="2443075"/>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22" name="Google Shape;222;p31"/>
          <p:cNvSpPr/>
          <p:nvPr/>
        </p:nvSpPr>
        <p:spPr>
          <a:xfrm flipH="1">
            <a:off x="8015713" y="2712000"/>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23" name="Google Shape;223;p31"/>
          <p:cNvSpPr/>
          <p:nvPr/>
        </p:nvSpPr>
        <p:spPr>
          <a:xfrm flipH="1">
            <a:off x="8015713" y="2980925"/>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24" name="Google Shape;224;p31"/>
          <p:cNvSpPr/>
          <p:nvPr/>
        </p:nvSpPr>
        <p:spPr>
          <a:xfrm flipH="1">
            <a:off x="4179300" y="1041026"/>
            <a:ext cx="392700" cy="3774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31"/>
          <p:cNvGrpSpPr/>
          <p:nvPr/>
        </p:nvGrpSpPr>
        <p:grpSpPr>
          <a:xfrm>
            <a:off x="4283871" y="1141087"/>
            <a:ext cx="183750" cy="176898"/>
            <a:chOff x="5400565" y="3337276"/>
            <a:chExt cx="486497" cy="487456"/>
          </a:xfrm>
        </p:grpSpPr>
        <p:sp>
          <p:nvSpPr>
            <p:cNvPr id="226" name="Google Shape;226;p31"/>
            <p:cNvSpPr/>
            <p:nvPr/>
          </p:nvSpPr>
          <p:spPr>
            <a:xfrm>
              <a:off x="5524471" y="3429038"/>
              <a:ext cx="238580" cy="303934"/>
            </a:xfrm>
            <a:custGeom>
              <a:rect b="b" l="l" r="r" t="t"/>
              <a:pathLst>
                <a:path extrusionOk="0" h="2865" w="2249">
                  <a:moveTo>
                    <a:pt x="1259" y="1972"/>
                  </a:moveTo>
                  <a:lnTo>
                    <a:pt x="991" y="1972"/>
                  </a:lnTo>
                  <a:lnTo>
                    <a:pt x="991" y="1705"/>
                  </a:lnTo>
                  <a:lnTo>
                    <a:pt x="723" y="1705"/>
                  </a:lnTo>
                  <a:lnTo>
                    <a:pt x="723" y="1972"/>
                  </a:lnTo>
                  <a:lnTo>
                    <a:pt x="456" y="1972"/>
                  </a:lnTo>
                  <a:lnTo>
                    <a:pt x="456" y="893"/>
                  </a:lnTo>
                  <a:lnTo>
                    <a:pt x="1259" y="893"/>
                  </a:lnTo>
                  <a:close/>
                  <a:moveTo>
                    <a:pt x="1526" y="893"/>
                  </a:moveTo>
                  <a:lnTo>
                    <a:pt x="1794" y="893"/>
                  </a:lnTo>
                  <a:lnTo>
                    <a:pt x="1794" y="1972"/>
                  </a:lnTo>
                  <a:lnTo>
                    <a:pt x="1526" y="1972"/>
                  </a:lnTo>
                  <a:close/>
                  <a:moveTo>
                    <a:pt x="1" y="652"/>
                  </a:moveTo>
                  <a:lnTo>
                    <a:pt x="1" y="2213"/>
                  </a:lnTo>
                  <a:lnTo>
                    <a:pt x="1125" y="2864"/>
                  </a:lnTo>
                  <a:lnTo>
                    <a:pt x="2249" y="2213"/>
                  </a:lnTo>
                  <a:lnTo>
                    <a:pt x="2249" y="652"/>
                  </a:lnTo>
                  <a:lnTo>
                    <a:pt x="1125" y="1"/>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5601169" y="3553049"/>
              <a:ext cx="28430" cy="28431"/>
            </a:xfrm>
            <a:custGeom>
              <a:rect b="b" l="l" r="r" t="t"/>
              <a:pathLst>
                <a:path extrusionOk="0" h="268" w="268">
                  <a:moveTo>
                    <a:pt x="0" y="0"/>
                  </a:moveTo>
                  <a:lnTo>
                    <a:pt x="268" y="0"/>
                  </a:lnTo>
                  <a:lnTo>
                    <a:pt x="268" y="268"/>
                  </a:lnTo>
                  <a:lnTo>
                    <a:pt x="0" y="268"/>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5791376" y="3537879"/>
              <a:ext cx="95686" cy="29492"/>
            </a:xfrm>
            <a:custGeom>
              <a:rect b="b" l="l" r="r" t="t"/>
              <a:pathLst>
                <a:path extrusionOk="0" h="278" w="902">
                  <a:moveTo>
                    <a:pt x="1" y="1"/>
                  </a:moveTo>
                  <a:lnTo>
                    <a:pt x="902" y="1"/>
                  </a:lnTo>
                  <a:lnTo>
                    <a:pt x="902" y="277"/>
                  </a:lnTo>
                  <a:lnTo>
                    <a:pt x="1" y="277"/>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5601169" y="3337276"/>
              <a:ext cx="28430" cy="84338"/>
            </a:xfrm>
            <a:custGeom>
              <a:rect b="b" l="l" r="r" t="t"/>
              <a:pathLst>
                <a:path extrusionOk="0" h="795" w="268">
                  <a:moveTo>
                    <a:pt x="0" y="794"/>
                  </a:moveTo>
                  <a:lnTo>
                    <a:pt x="268" y="634"/>
                  </a:lnTo>
                  <a:lnTo>
                    <a:pt x="268" y="0"/>
                  </a:lnTo>
                  <a:lnTo>
                    <a:pt x="0" y="0"/>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a:off x="5791376" y="3595588"/>
              <a:ext cx="95686" cy="28537"/>
            </a:xfrm>
            <a:custGeom>
              <a:rect b="b" l="l" r="r" t="t"/>
              <a:pathLst>
                <a:path extrusionOk="0" h="269" w="902">
                  <a:moveTo>
                    <a:pt x="1" y="1"/>
                  </a:moveTo>
                  <a:lnTo>
                    <a:pt x="902" y="1"/>
                  </a:lnTo>
                  <a:lnTo>
                    <a:pt x="902" y="268"/>
                  </a:lnTo>
                  <a:lnTo>
                    <a:pt x="1" y="268"/>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5400565" y="3595588"/>
              <a:ext cx="95686" cy="28537"/>
            </a:xfrm>
            <a:custGeom>
              <a:rect b="b" l="l" r="r" t="t"/>
              <a:pathLst>
                <a:path extrusionOk="0" h="269" w="902">
                  <a:moveTo>
                    <a:pt x="0" y="1"/>
                  </a:moveTo>
                  <a:lnTo>
                    <a:pt x="901" y="1"/>
                  </a:lnTo>
                  <a:lnTo>
                    <a:pt x="901" y="268"/>
                  </a:lnTo>
                  <a:lnTo>
                    <a:pt x="0" y="268"/>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5400565" y="3537879"/>
              <a:ext cx="95686" cy="29492"/>
            </a:xfrm>
            <a:custGeom>
              <a:rect b="b" l="l" r="r" t="t"/>
              <a:pathLst>
                <a:path extrusionOk="0" h="278" w="902">
                  <a:moveTo>
                    <a:pt x="0" y="1"/>
                  </a:moveTo>
                  <a:lnTo>
                    <a:pt x="901" y="1"/>
                  </a:lnTo>
                  <a:lnTo>
                    <a:pt x="901" y="277"/>
                  </a:lnTo>
                  <a:lnTo>
                    <a:pt x="0" y="277"/>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5400565" y="3652449"/>
              <a:ext cx="172278" cy="172282"/>
            </a:xfrm>
            <a:custGeom>
              <a:rect b="b" l="l" r="r" t="t"/>
              <a:pathLst>
                <a:path extrusionOk="0" h="1624" w="1624">
                  <a:moveTo>
                    <a:pt x="1624" y="678"/>
                  </a:moveTo>
                  <a:lnTo>
                    <a:pt x="901" y="268"/>
                  </a:lnTo>
                  <a:lnTo>
                    <a:pt x="901" y="0"/>
                  </a:lnTo>
                  <a:lnTo>
                    <a:pt x="0" y="0"/>
                  </a:lnTo>
                  <a:lnTo>
                    <a:pt x="0" y="1624"/>
                  </a:lnTo>
                  <a:lnTo>
                    <a:pt x="1624" y="1624"/>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a:off x="5714678" y="3337276"/>
              <a:ext cx="172384" cy="172282"/>
            </a:xfrm>
            <a:custGeom>
              <a:rect b="b" l="l" r="r" t="t"/>
              <a:pathLst>
                <a:path extrusionOk="0" h="1624" w="1625">
                  <a:moveTo>
                    <a:pt x="1" y="946"/>
                  </a:moveTo>
                  <a:lnTo>
                    <a:pt x="724" y="1365"/>
                  </a:lnTo>
                  <a:lnTo>
                    <a:pt x="724" y="1624"/>
                  </a:lnTo>
                  <a:lnTo>
                    <a:pt x="1625" y="1624"/>
                  </a:lnTo>
                  <a:lnTo>
                    <a:pt x="1625" y="0"/>
                  </a:lnTo>
                  <a:lnTo>
                    <a:pt x="1" y="0"/>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5601169" y="3740392"/>
              <a:ext cx="28430" cy="84338"/>
            </a:xfrm>
            <a:custGeom>
              <a:rect b="b" l="l" r="r" t="t"/>
              <a:pathLst>
                <a:path extrusionOk="0" h="795" w="268">
                  <a:moveTo>
                    <a:pt x="268" y="161"/>
                  </a:moveTo>
                  <a:lnTo>
                    <a:pt x="0" y="1"/>
                  </a:lnTo>
                  <a:lnTo>
                    <a:pt x="0" y="795"/>
                  </a:lnTo>
                  <a:lnTo>
                    <a:pt x="268" y="795"/>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5714678" y="3652449"/>
              <a:ext cx="172384" cy="172282"/>
            </a:xfrm>
            <a:custGeom>
              <a:rect b="b" l="l" r="r" t="t"/>
              <a:pathLst>
                <a:path extrusionOk="0" h="1624" w="1625">
                  <a:moveTo>
                    <a:pt x="724" y="0"/>
                  </a:moveTo>
                  <a:lnTo>
                    <a:pt x="724" y="268"/>
                  </a:lnTo>
                  <a:lnTo>
                    <a:pt x="1" y="678"/>
                  </a:lnTo>
                  <a:lnTo>
                    <a:pt x="1" y="1624"/>
                  </a:lnTo>
                  <a:lnTo>
                    <a:pt x="1625" y="1624"/>
                  </a:lnTo>
                  <a:lnTo>
                    <a:pt x="1625" y="0"/>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5657923" y="3740392"/>
              <a:ext cx="28536" cy="84338"/>
            </a:xfrm>
            <a:custGeom>
              <a:rect b="b" l="l" r="r" t="t"/>
              <a:pathLst>
                <a:path extrusionOk="0" h="795" w="269">
                  <a:moveTo>
                    <a:pt x="268" y="1"/>
                  </a:moveTo>
                  <a:lnTo>
                    <a:pt x="1" y="161"/>
                  </a:lnTo>
                  <a:lnTo>
                    <a:pt x="1" y="795"/>
                  </a:lnTo>
                  <a:lnTo>
                    <a:pt x="268" y="795"/>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5400565" y="3337276"/>
              <a:ext cx="172278" cy="172282"/>
            </a:xfrm>
            <a:custGeom>
              <a:rect b="b" l="l" r="r" t="t"/>
              <a:pathLst>
                <a:path extrusionOk="0" h="1624" w="1624">
                  <a:moveTo>
                    <a:pt x="901" y="1624"/>
                  </a:moveTo>
                  <a:lnTo>
                    <a:pt x="901" y="1365"/>
                  </a:lnTo>
                  <a:lnTo>
                    <a:pt x="1624" y="946"/>
                  </a:lnTo>
                  <a:lnTo>
                    <a:pt x="1624" y="0"/>
                  </a:lnTo>
                  <a:lnTo>
                    <a:pt x="0" y="0"/>
                  </a:lnTo>
                  <a:lnTo>
                    <a:pt x="0" y="1624"/>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5657923" y="3337276"/>
              <a:ext cx="28536" cy="84338"/>
            </a:xfrm>
            <a:custGeom>
              <a:rect b="b" l="l" r="r" t="t"/>
              <a:pathLst>
                <a:path extrusionOk="0" h="795" w="269">
                  <a:moveTo>
                    <a:pt x="1" y="634"/>
                  </a:moveTo>
                  <a:lnTo>
                    <a:pt x="268" y="794"/>
                  </a:lnTo>
                  <a:lnTo>
                    <a:pt x="268" y="0"/>
                  </a:lnTo>
                  <a:lnTo>
                    <a:pt x="1" y="0"/>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1"/>
          <p:cNvSpPr txBox="1"/>
          <p:nvPr/>
        </p:nvSpPr>
        <p:spPr>
          <a:xfrm>
            <a:off x="1527600" y="1041025"/>
            <a:ext cx="2626200" cy="2373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ar" sz="1200">
                <a:solidFill>
                  <a:schemeClr val="lt1"/>
                </a:solidFill>
                <a:latin typeface="IBM Plex Sans Arabic"/>
                <a:ea typeface="IBM Plex Sans Arabic"/>
                <a:cs typeface="IBM Plex Sans Arabic"/>
                <a:sym typeface="IBM Plex Sans Arabic"/>
              </a:rPr>
              <a:t>الجانب الفني والتقنيات المستخدمة:</a:t>
            </a:r>
            <a:endParaRPr b="1" sz="1200">
              <a:solidFill>
                <a:schemeClr val="lt1"/>
              </a:solidFill>
              <a:latin typeface="IBM Plex Sans Arabic"/>
              <a:ea typeface="IBM Plex Sans Arabic"/>
              <a:cs typeface="IBM Plex Sans Arabic"/>
              <a:sym typeface="IBM Plex Sans Arabic"/>
            </a:endParaRPr>
          </a:p>
        </p:txBody>
      </p:sp>
      <p:sp>
        <p:nvSpPr>
          <p:cNvPr id="241" name="Google Shape;241;p31"/>
          <p:cNvSpPr/>
          <p:nvPr/>
        </p:nvSpPr>
        <p:spPr>
          <a:xfrm flipH="1">
            <a:off x="8148850" y="1040825"/>
            <a:ext cx="443700" cy="3774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31"/>
          <p:cNvGrpSpPr/>
          <p:nvPr/>
        </p:nvGrpSpPr>
        <p:grpSpPr>
          <a:xfrm>
            <a:off x="8279160" y="1141215"/>
            <a:ext cx="183284" cy="177035"/>
            <a:chOff x="5428890" y="2144793"/>
            <a:chExt cx="429740" cy="487567"/>
          </a:xfrm>
        </p:grpSpPr>
        <p:sp>
          <p:nvSpPr>
            <p:cNvPr id="243" name="Google Shape;243;p31"/>
            <p:cNvSpPr/>
            <p:nvPr/>
          </p:nvSpPr>
          <p:spPr>
            <a:xfrm>
              <a:off x="5428890" y="2144793"/>
              <a:ext cx="429740" cy="487567"/>
            </a:xfrm>
            <a:custGeom>
              <a:rect b="b" l="l" r="r" t="t"/>
              <a:pathLst>
                <a:path extrusionOk="0" h="4596" w="4051">
                  <a:moveTo>
                    <a:pt x="1000" y="1687"/>
                  </a:moveTo>
                  <a:lnTo>
                    <a:pt x="1000" y="1419"/>
                  </a:lnTo>
                  <a:lnTo>
                    <a:pt x="1285" y="1419"/>
                  </a:lnTo>
                  <a:cubicBezTo>
                    <a:pt x="1303" y="1312"/>
                    <a:pt x="1348" y="1214"/>
                    <a:pt x="1410" y="1125"/>
                  </a:cubicBezTo>
                  <a:lnTo>
                    <a:pt x="1205" y="929"/>
                  </a:lnTo>
                  <a:lnTo>
                    <a:pt x="1401" y="732"/>
                  </a:lnTo>
                  <a:lnTo>
                    <a:pt x="1598" y="938"/>
                  </a:lnTo>
                  <a:cubicBezTo>
                    <a:pt x="1687" y="875"/>
                    <a:pt x="1785" y="831"/>
                    <a:pt x="1892" y="813"/>
                  </a:cubicBezTo>
                  <a:lnTo>
                    <a:pt x="1892" y="527"/>
                  </a:lnTo>
                  <a:lnTo>
                    <a:pt x="2160" y="527"/>
                  </a:lnTo>
                  <a:lnTo>
                    <a:pt x="2160" y="813"/>
                  </a:lnTo>
                  <a:cubicBezTo>
                    <a:pt x="2267" y="831"/>
                    <a:pt x="2365" y="875"/>
                    <a:pt x="2454" y="938"/>
                  </a:cubicBezTo>
                  <a:lnTo>
                    <a:pt x="2650" y="732"/>
                  </a:lnTo>
                  <a:lnTo>
                    <a:pt x="2847" y="929"/>
                  </a:lnTo>
                  <a:lnTo>
                    <a:pt x="2641" y="1125"/>
                  </a:lnTo>
                  <a:cubicBezTo>
                    <a:pt x="2704" y="1214"/>
                    <a:pt x="2748" y="1312"/>
                    <a:pt x="2766" y="1419"/>
                  </a:cubicBezTo>
                  <a:lnTo>
                    <a:pt x="3052" y="1419"/>
                  </a:lnTo>
                  <a:lnTo>
                    <a:pt x="3052" y="1687"/>
                  </a:lnTo>
                  <a:lnTo>
                    <a:pt x="2766" y="1687"/>
                  </a:lnTo>
                  <a:cubicBezTo>
                    <a:pt x="2748" y="1794"/>
                    <a:pt x="2704" y="1892"/>
                    <a:pt x="2641" y="1981"/>
                  </a:cubicBezTo>
                  <a:lnTo>
                    <a:pt x="2847" y="2178"/>
                  </a:lnTo>
                  <a:lnTo>
                    <a:pt x="2650" y="2365"/>
                  </a:lnTo>
                  <a:lnTo>
                    <a:pt x="2454" y="2169"/>
                  </a:lnTo>
                  <a:cubicBezTo>
                    <a:pt x="2365" y="2222"/>
                    <a:pt x="2267" y="2267"/>
                    <a:pt x="2160" y="2285"/>
                  </a:cubicBezTo>
                  <a:lnTo>
                    <a:pt x="2160" y="2570"/>
                  </a:lnTo>
                  <a:lnTo>
                    <a:pt x="1892" y="2570"/>
                  </a:lnTo>
                  <a:lnTo>
                    <a:pt x="1892" y="2285"/>
                  </a:lnTo>
                  <a:cubicBezTo>
                    <a:pt x="1785" y="2267"/>
                    <a:pt x="1687" y="2222"/>
                    <a:pt x="1598" y="2169"/>
                  </a:cubicBezTo>
                  <a:lnTo>
                    <a:pt x="1401" y="2365"/>
                  </a:lnTo>
                  <a:lnTo>
                    <a:pt x="1205" y="2178"/>
                  </a:lnTo>
                  <a:lnTo>
                    <a:pt x="1410" y="1981"/>
                  </a:lnTo>
                  <a:cubicBezTo>
                    <a:pt x="1348" y="1892"/>
                    <a:pt x="1303" y="1794"/>
                    <a:pt x="1285" y="1687"/>
                  </a:cubicBezTo>
                  <a:close/>
                  <a:moveTo>
                    <a:pt x="2980" y="3516"/>
                  </a:moveTo>
                  <a:lnTo>
                    <a:pt x="2980" y="3917"/>
                  </a:lnTo>
                  <a:lnTo>
                    <a:pt x="2561" y="3917"/>
                  </a:lnTo>
                  <a:lnTo>
                    <a:pt x="2561" y="3516"/>
                  </a:lnTo>
                  <a:lnTo>
                    <a:pt x="2160" y="3516"/>
                  </a:lnTo>
                  <a:lnTo>
                    <a:pt x="2160" y="3105"/>
                  </a:lnTo>
                  <a:cubicBezTo>
                    <a:pt x="2954" y="3043"/>
                    <a:pt x="3578" y="2374"/>
                    <a:pt x="3578" y="1571"/>
                  </a:cubicBezTo>
                  <a:cubicBezTo>
                    <a:pt x="3587" y="706"/>
                    <a:pt x="2891" y="1"/>
                    <a:pt x="2026" y="1"/>
                  </a:cubicBezTo>
                  <a:cubicBezTo>
                    <a:pt x="1169" y="1"/>
                    <a:pt x="474" y="697"/>
                    <a:pt x="474" y="1562"/>
                  </a:cubicBezTo>
                  <a:cubicBezTo>
                    <a:pt x="474" y="2374"/>
                    <a:pt x="1098" y="3043"/>
                    <a:pt x="1892" y="3105"/>
                  </a:cubicBezTo>
                  <a:lnTo>
                    <a:pt x="1892" y="3516"/>
                  </a:lnTo>
                  <a:lnTo>
                    <a:pt x="1491" y="3516"/>
                  </a:lnTo>
                  <a:lnTo>
                    <a:pt x="1491" y="3917"/>
                  </a:lnTo>
                  <a:lnTo>
                    <a:pt x="1071" y="3917"/>
                  </a:lnTo>
                  <a:lnTo>
                    <a:pt x="1071" y="3516"/>
                  </a:lnTo>
                  <a:lnTo>
                    <a:pt x="1" y="3516"/>
                  </a:lnTo>
                  <a:lnTo>
                    <a:pt x="1" y="4595"/>
                  </a:lnTo>
                  <a:lnTo>
                    <a:pt x="1071" y="4595"/>
                  </a:lnTo>
                  <a:lnTo>
                    <a:pt x="1071" y="4194"/>
                  </a:lnTo>
                  <a:lnTo>
                    <a:pt x="1491" y="4194"/>
                  </a:lnTo>
                  <a:lnTo>
                    <a:pt x="1491" y="4595"/>
                  </a:lnTo>
                  <a:lnTo>
                    <a:pt x="2561" y="4595"/>
                  </a:lnTo>
                  <a:lnTo>
                    <a:pt x="2561" y="4194"/>
                  </a:lnTo>
                  <a:lnTo>
                    <a:pt x="2980" y="4194"/>
                  </a:lnTo>
                  <a:lnTo>
                    <a:pt x="2980" y="4595"/>
                  </a:lnTo>
                  <a:lnTo>
                    <a:pt x="4051" y="4595"/>
                  </a:lnTo>
                  <a:lnTo>
                    <a:pt x="4051" y="3516"/>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5592682" y="2258408"/>
              <a:ext cx="102264" cy="102266"/>
            </a:xfrm>
            <a:custGeom>
              <a:rect b="b" l="l" r="r" t="t"/>
              <a:pathLst>
                <a:path extrusionOk="0" h="964" w="964">
                  <a:moveTo>
                    <a:pt x="482" y="0"/>
                  </a:moveTo>
                  <a:cubicBezTo>
                    <a:pt x="749" y="0"/>
                    <a:pt x="964" y="223"/>
                    <a:pt x="964" y="482"/>
                  </a:cubicBezTo>
                  <a:cubicBezTo>
                    <a:pt x="964" y="750"/>
                    <a:pt x="749" y="964"/>
                    <a:pt x="482" y="964"/>
                  </a:cubicBezTo>
                  <a:cubicBezTo>
                    <a:pt x="214" y="964"/>
                    <a:pt x="0" y="750"/>
                    <a:pt x="0" y="482"/>
                  </a:cubicBezTo>
                  <a:cubicBezTo>
                    <a:pt x="0" y="223"/>
                    <a:pt x="214" y="0"/>
                    <a:pt x="482" y="0"/>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31"/>
          <p:cNvSpPr/>
          <p:nvPr/>
        </p:nvSpPr>
        <p:spPr>
          <a:xfrm flipH="1">
            <a:off x="8015713" y="3249850"/>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46" name="Google Shape;246;p31"/>
          <p:cNvSpPr/>
          <p:nvPr/>
        </p:nvSpPr>
        <p:spPr>
          <a:xfrm flipH="1">
            <a:off x="8015725" y="3518775"/>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47" name="Google Shape;247;p31"/>
          <p:cNvSpPr/>
          <p:nvPr/>
        </p:nvSpPr>
        <p:spPr>
          <a:xfrm flipH="1">
            <a:off x="8015725" y="3787700"/>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graphicFrame>
        <p:nvGraphicFramePr>
          <p:cNvPr id="248" name="Google Shape;248;p31"/>
          <p:cNvGraphicFramePr/>
          <p:nvPr/>
        </p:nvGraphicFramePr>
        <p:xfrm>
          <a:off x="630900" y="1545000"/>
          <a:ext cx="3000000" cy="3000000"/>
        </p:xfrm>
        <a:graphic>
          <a:graphicData uri="http://schemas.openxmlformats.org/drawingml/2006/table">
            <a:tbl>
              <a:tblPr>
                <a:noFill/>
                <a:tableStyleId>{565DDABB-280F-4DCF-809B-B15A3AAA2EC5}</a:tableStyleId>
              </a:tblPr>
              <a:tblGrid>
                <a:gridCol w="1892300"/>
                <a:gridCol w="1892300"/>
              </a:tblGrid>
              <a:tr h="476250">
                <a:tc>
                  <a:txBody>
                    <a:bodyPr/>
                    <a:lstStyle/>
                    <a:p>
                      <a:pPr indent="0" lvl="0" marL="0" rtl="0" algn="ctr">
                        <a:spcBef>
                          <a:spcPts val="0"/>
                        </a:spcBef>
                        <a:spcAft>
                          <a:spcPts val="0"/>
                        </a:spcAft>
                        <a:buNone/>
                      </a:pPr>
                      <a:r>
                        <a:rPr b="1" lang="ar" sz="1300">
                          <a:solidFill>
                            <a:schemeClr val="lt1"/>
                          </a:solidFill>
                        </a:rPr>
                        <a:t>النموذج</a:t>
                      </a:r>
                      <a:endParaRPr b="1" sz="1300">
                        <a:solidFill>
                          <a:schemeClr val="lt1"/>
                        </a:solidFill>
                      </a:endParaRPr>
                    </a:p>
                  </a:txBody>
                  <a:tcPr marT="91425" marB="91425" marR="91425" marL="91425"/>
                </a:tc>
                <a:tc>
                  <a:txBody>
                    <a:bodyPr/>
                    <a:lstStyle/>
                    <a:p>
                      <a:pPr indent="0" lvl="0" marL="0" rtl="1" algn="ctr">
                        <a:spcBef>
                          <a:spcPts val="0"/>
                        </a:spcBef>
                        <a:spcAft>
                          <a:spcPts val="0"/>
                        </a:spcAft>
                        <a:buNone/>
                      </a:pPr>
                      <a:r>
                        <a:rPr b="1" lang="ar" sz="1300">
                          <a:solidFill>
                            <a:schemeClr val="lt1"/>
                          </a:solidFill>
                        </a:rPr>
                        <a:t>الاستخدام</a:t>
                      </a:r>
                      <a:endParaRPr b="1" sz="1300">
                        <a:solidFill>
                          <a:schemeClr val="lt1"/>
                        </a:solidFill>
                      </a:endParaRPr>
                    </a:p>
                  </a:txBody>
                  <a:tcPr marT="91425" marB="91425" marR="91425" marL="91425"/>
                </a:tc>
              </a:tr>
              <a:tr h="476250">
                <a:tc>
                  <a:txBody>
                    <a:bodyPr/>
                    <a:lstStyle/>
                    <a:p>
                      <a:pPr indent="0" lvl="0" marL="0" rtl="0" algn="ctr">
                        <a:spcBef>
                          <a:spcPts val="0"/>
                        </a:spcBef>
                        <a:spcAft>
                          <a:spcPts val="0"/>
                        </a:spcAft>
                        <a:buNone/>
                      </a:pPr>
                      <a:r>
                        <a:rPr lang="ar" sz="1100">
                          <a:solidFill>
                            <a:schemeClr val="lt1"/>
                          </a:solidFill>
                        </a:rPr>
                        <a:t>YOLOv5</a:t>
                      </a:r>
                      <a:endParaRPr sz="1100">
                        <a:solidFill>
                          <a:schemeClr val="lt1"/>
                        </a:solidFill>
                      </a:endParaRPr>
                    </a:p>
                  </a:txBody>
                  <a:tcPr marT="91425" marB="91425" marR="91425" marL="91425"/>
                </a:tc>
                <a:tc>
                  <a:txBody>
                    <a:bodyPr/>
                    <a:lstStyle/>
                    <a:p>
                      <a:pPr indent="0" lvl="0" marL="0" rtl="1" algn="r">
                        <a:spcBef>
                          <a:spcPts val="0"/>
                        </a:spcBef>
                        <a:spcAft>
                          <a:spcPts val="0"/>
                        </a:spcAft>
                        <a:buNone/>
                      </a:pPr>
                      <a:r>
                        <a:rPr lang="ar" sz="1100">
                          <a:solidFill>
                            <a:schemeClr val="lt1"/>
                          </a:solidFill>
                        </a:rPr>
                        <a:t>اكتشاف وتتبع اللاعبين داخل الفيديو</a:t>
                      </a:r>
                      <a:endParaRPr sz="1100">
                        <a:solidFill>
                          <a:schemeClr val="lt1"/>
                        </a:solidFill>
                      </a:endParaRPr>
                    </a:p>
                  </a:txBody>
                  <a:tcPr marT="91425" marB="91425" marR="91425" marL="91425"/>
                </a:tc>
              </a:tr>
              <a:tr h="476250">
                <a:tc>
                  <a:txBody>
                    <a:bodyPr/>
                    <a:lstStyle/>
                    <a:p>
                      <a:pPr indent="0" lvl="0" marL="0" rtl="0" algn="ctr">
                        <a:spcBef>
                          <a:spcPts val="0"/>
                        </a:spcBef>
                        <a:spcAft>
                          <a:spcPts val="0"/>
                        </a:spcAft>
                        <a:buNone/>
                      </a:pPr>
                      <a:r>
                        <a:rPr lang="ar" sz="1100">
                          <a:solidFill>
                            <a:schemeClr val="lt1"/>
                          </a:solidFill>
                        </a:rPr>
                        <a:t>DeepFace (ArcFace model)</a:t>
                      </a:r>
                      <a:endParaRPr sz="1100">
                        <a:solidFill>
                          <a:schemeClr val="lt1"/>
                        </a:solidFill>
                      </a:endParaRPr>
                    </a:p>
                  </a:txBody>
                  <a:tcPr marT="91425" marB="91425" marR="91425" marL="91425"/>
                </a:tc>
                <a:tc>
                  <a:txBody>
                    <a:bodyPr/>
                    <a:lstStyle/>
                    <a:p>
                      <a:pPr indent="0" lvl="0" marL="0" rtl="1" algn="r">
                        <a:spcBef>
                          <a:spcPts val="0"/>
                        </a:spcBef>
                        <a:spcAft>
                          <a:spcPts val="0"/>
                        </a:spcAft>
                        <a:buNone/>
                      </a:pPr>
                      <a:r>
                        <a:rPr lang="ar" sz="1100">
                          <a:solidFill>
                            <a:schemeClr val="lt1"/>
                          </a:solidFill>
                        </a:rPr>
                        <a:t>اللتعرف على الوجوه وربطها بقواعد بيانات اللاعبين</a:t>
                      </a:r>
                      <a:endParaRPr sz="1100">
                        <a:solidFill>
                          <a:schemeClr val="lt1"/>
                        </a:solidFill>
                      </a:endParaRPr>
                    </a:p>
                  </a:txBody>
                  <a:tcPr marT="91425" marB="91425" marR="91425" marL="91425"/>
                </a:tc>
              </a:tr>
              <a:tr h="476250">
                <a:tc>
                  <a:txBody>
                    <a:bodyPr/>
                    <a:lstStyle/>
                    <a:p>
                      <a:pPr indent="0" lvl="0" marL="0" rtl="1" algn="ctr">
                        <a:spcBef>
                          <a:spcPts val="0"/>
                        </a:spcBef>
                        <a:spcAft>
                          <a:spcPts val="0"/>
                        </a:spcAft>
                        <a:buNone/>
                      </a:pPr>
                      <a:r>
                        <a:rPr lang="ar" sz="1100">
                          <a:solidFill>
                            <a:schemeClr val="lt1"/>
                          </a:solidFill>
                        </a:rPr>
                        <a:t>اTesseract OCR</a:t>
                      </a:r>
                      <a:endParaRPr sz="1100">
                        <a:solidFill>
                          <a:schemeClr val="lt1"/>
                        </a:solidFill>
                      </a:endParaRPr>
                    </a:p>
                  </a:txBody>
                  <a:tcPr marT="91425" marB="91425" marR="91425" marL="91425"/>
                </a:tc>
                <a:tc>
                  <a:txBody>
                    <a:bodyPr/>
                    <a:lstStyle/>
                    <a:p>
                      <a:pPr indent="0" lvl="0" marL="0" rtl="1" algn="r">
                        <a:spcBef>
                          <a:spcPts val="0"/>
                        </a:spcBef>
                        <a:spcAft>
                          <a:spcPts val="0"/>
                        </a:spcAft>
                        <a:buNone/>
                      </a:pPr>
                      <a:r>
                        <a:rPr lang="ar" sz="1100">
                          <a:solidFill>
                            <a:schemeClr val="lt1"/>
                          </a:solidFill>
                        </a:rPr>
                        <a:t>استخلاص أرقام القمصان عند تعذّر التعرف على الوجه</a:t>
                      </a:r>
                      <a:endParaRPr sz="1100">
                        <a:solidFill>
                          <a:schemeClr val="lt1"/>
                        </a:solidFill>
                      </a:endParaRPr>
                    </a:p>
                  </a:txBody>
                  <a:tcPr marT="91425" marB="91425" marR="91425" marL="91425"/>
                </a:tc>
              </a:tr>
              <a:tr h="476250">
                <a:tc>
                  <a:txBody>
                    <a:bodyPr/>
                    <a:lstStyle/>
                    <a:p>
                      <a:pPr indent="0" lvl="0" marL="0" rtl="0" algn="l">
                        <a:spcBef>
                          <a:spcPts val="0"/>
                        </a:spcBef>
                        <a:spcAft>
                          <a:spcPts val="0"/>
                        </a:spcAft>
                        <a:buNone/>
                      </a:pPr>
                      <a:r>
                        <a:rPr lang="ar" sz="1100">
                          <a:solidFill>
                            <a:schemeClr val="lt1"/>
                          </a:solidFill>
                        </a:rPr>
                        <a:t>SMOTE + Random Forest</a:t>
                      </a:r>
                      <a:endParaRPr sz="1100">
                        <a:solidFill>
                          <a:schemeClr val="lt1"/>
                        </a:solidFill>
                      </a:endParaRPr>
                    </a:p>
                  </a:txBody>
                  <a:tcPr marT="91425" marB="91425" marR="91425" marL="91425"/>
                </a:tc>
                <a:tc>
                  <a:txBody>
                    <a:bodyPr/>
                    <a:lstStyle/>
                    <a:p>
                      <a:pPr indent="0" lvl="0" marL="0" rtl="1" algn="r">
                        <a:spcBef>
                          <a:spcPts val="0"/>
                        </a:spcBef>
                        <a:spcAft>
                          <a:spcPts val="0"/>
                        </a:spcAft>
                        <a:buNone/>
                      </a:pPr>
                      <a:r>
                        <a:rPr lang="ar" sz="1100">
                          <a:solidFill>
                            <a:schemeClr val="lt1"/>
                          </a:solidFill>
                        </a:rPr>
                        <a:t>التنبؤ بإصابات اللاعبين بناءً على بيانات بدنية وفنية</a:t>
                      </a:r>
                      <a:endParaRPr sz="1100">
                        <a:solidFill>
                          <a:schemeClr val="lt1"/>
                        </a:solidFill>
                      </a:endParaRPr>
                    </a:p>
                    <a:p>
                      <a:pPr indent="0" lvl="0" marL="0" rtl="1" algn="r">
                        <a:spcBef>
                          <a:spcPts val="0"/>
                        </a:spcBef>
                        <a:spcAft>
                          <a:spcPts val="0"/>
                        </a:spcAft>
                        <a:buNone/>
                      </a:pPr>
                      <a:r>
                        <a:t/>
                      </a:r>
                      <a:endParaRPr sz="1200">
                        <a:solidFill>
                          <a:schemeClr val="lt1"/>
                        </a:solidFill>
                      </a:endParaRPr>
                    </a:p>
                  </a:txBody>
                  <a:tcPr marT="91425" marB="91425" marR="91425" marL="91425"/>
                </a:tc>
              </a:tr>
              <a:tr h="476250">
                <a:tc>
                  <a:txBody>
                    <a:bodyPr/>
                    <a:lstStyle/>
                    <a:p>
                      <a:pPr indent="0" lvl="0" marL="0" rtl="0" algn="ctr">
                        <a:spcBef>
                          <a:spcPts val="0"/>
                        </a:spcBef>
                        <a:spcAft>
                          <a:spcPts val="0"/>
                        </a:spcAft>
                        <a:buNone/>
                      </a:pPr>
                      <a:r>
                        <a:rPr lang="ar" sz="1200">
                          <a:solidFill>
                            <a:schemeClr val="lt1"/>
                          </a:solidFill>
                        </a:rPr>
                        <a:t>Streamlit + Flask</a:t>
                      </a:r>
                      <a:endParaRPr sz="1200">
                        <a:solidFill>
                          <a:schemeClr val="lt1"/>
                        </a:solidFill>
                      </a:endParaRPr>
                    </a:p>
                  </a:txBody>
                  <a:tcPr marT="91425" marB="91425" marR="91425" marL="91425"/>
                </a:tc>
                <a:tc>
                  <a:txBody>
                    <a:bodyPr/>
                    <a:lstStyle/>
                    <a:p>
                      <a:pPr indent="0" lvl="0" marL="0" rtl="1" algn="r">
                        <a:spcBef>
                          <a:spcPts val="0"/>
                        </a:spcBef>
                        <a:spcAft>
                          <a:spcPts val="0"/>
                        </a:spcAft>
                        <a:buNone/>
                      </a:pPr>
                      <a:r>
                        <a:rPr lang="ar" sz="1200">
                          <a:solidFill>
                            <a:schemeClr val="lt1"/>
                          </a:solidFill>
                        </a:rPr>
                        <a:t>ابناء لوحة تحكم تفاعلية متصلة بـ API</a:t>
                      </a:r>
                      <a:endParaRPr sz="1200">
                        <a:solidFill>
                          <a:schemeClr val="lt1"/>
                        </a:solidFill>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nvSpPr>
        <p:spPr>
          <a:xfrm>
            <a:off x="3512600" y="341750"/>
            <a:ext cx="5390400" cy="5727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2800"/>
              <a:buFont typeface="Arial"/>
              <a:buNone/>
            </a:pPr>
            <a:r>
              <a:rPr b="1" i="0" lang="ar" sz="2700" u="none" cap="none" strike="noStrike">
                <a:solidFill>
                  <a:srgbClr val="4654F0"/>
                </a:solidFill>
                <a:latin typeface="IBM Plex Sans Arabic"/>
                <a:ea typeface="IBM Plex Sans Arabic"/>
                <a:cs typeface="IBM Plex Sans Arabic"/>
                <a:sym typeface="IBM Plex Sans Arabic"/>
              </a:rPr>
              <a:t>التقنيات المستخدمة ودراسة الجدو</a:t>
            </a:r>
            <a:r>
              <a:rPr b="1" lang="ar" sz="2700">
                <a:solidFill>
                  <a:srgbClr val="4654F0"/>
                </a:solidFill>
                <a:latin typeface="IBM Plex Sans Arabic"/>
                <a:ea typeface="IBM Plex Sans Arabic"/>
                <a:cs typeface="IBM Plex Sans Arabic"/>
                <a:sym typeface="IBM Plex Sans Arabic"/>
              </a:rPr>
              <a:t>ى</a:t>
            </a:r>
            <a:endParaRPr b="0" i="0" sz="2700" u="none" cap="none" strike="noStrike">
              <a:solidFill>
                <a:srgbClr val="4654F0"/>
              </a:solidFill>
              <a:latin typeface="IBM Plex Sans Arabic"/>
              <a:ea typeface="IBM Plex Sans Arabic"/>
              <a:cs typeface="IBM Plex Sans Arabic"/>
              <a:sym typeface="IBM Plex Sans Arabic"/>
            </a:endParaRPr>
          </a:p>
        </p:txBody>
      </p:sp>
      <p:sp>
        <p:nvSpPr>
          <p:cNvPr id="254" name="Google Shape;254;p32"/>
          <p:cNvSpPr/>
          <p:nvPr/>
        </p:nvSpPr>
        <p:spPr>
          <a:xfrm>
            <a:off x="8106825" y="1062500"/>
            <a:ext cx="511500" cy="4572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32"/>
          <p:cNvGrpSpPr/>
          <p:nvPr/>
        </p:nvGrpSpPr>
        <p:grpSpPr>
          <a:xfrm>
            <a:off x="8235769" y="1145696"/>
            <a:ext cx="253579" cy="241947"/>
            <a:chOff x="4685988" y="3959030"/>
            <a:chExt cx="487558" cy="437280"/>
          </a:xfrm>
        </p:grpSpPr>
        <p:sp>
          <p:nvSpPr>
            <p:cNvPr id="256" name="Google Shape;256;p32"/>
            <p:cNvSpPr/>
            <p:nvPr/>
          </p:nvSpPr>
          <p:spPr>
            <a:xfrm>
              <a:off x="4685988" y="4232513"/>
              <a:ext cx="100460" cy="163795"/>
            </a:xfrm>
            <a:custGeom>
              <a:rect b="b" l="l" r="r" t="t"/>
              <a:pathLst>
                <a:path extrusionOk="0" h="1544" w="947">
                  <a:moveTo>
                    <a:pt x="322" y="331"/>
                  </a:moveTo>
                  <a:lnTo>
                    <a:pt x="634" y="331"/>
                  </a:lnTo>
                  <a:lnTo>
                    <a:pt x="634" y="598"/>
                  </a:lnTo>
                  <a:lnTo>
                    <a:pt x="322" y="598"/>
                  </a:lnTo>
                  <a:close/>
                  <a:moveTo>
                    <a:pt x="634" y="1205"/>
                  </a:moveTo>
                  <a:lnTo>
                    <a:pt x="322" y="1205"/>
                  </a:lnTo>
                  <a:lnTo>
                    <a:pt x="322" y="928"/>
                  </a:lnTo>
                  <a:lnTo>
                    <a:pt x="634" y="928"/>
                  </a:lnTo>
                  <a:close/>
                  <a:moveTo>
                    <a:pt x="946" y="1"/>
                  </a:moveTo>
                  <a:lnTo>
                    <a:pt x="1" y="1"/>
                  </a:lnTo>
                  <a:lnTo>
                    <a:pt x="1" y="1544"/>
                  </a:lnTo>
                  <a:lnTo>
                    <a:pt x="946" y="1544"/>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a:off x="4904626" y="4223071"/>
              <a:ext cx="51238" cy="52194"/>
            </a:xfrm>
            <a:custGeom>
              <a:rect b="b" l="l" r="r" t="t"/>
              <a:pathLst>
                <a:path extrusionOk="0" h="492" w="483">
                  <a:moveTo>
                    <a:pt x="241" y="0"/>
                  </a:moveTo>
                  <a:cubicBezTo>
                    <a:pt x="375" y="0"/>
                    <a:pt x="482" y="107"/>
                    <a:pt x="482" y="250"/>
                  </a:cubicBezTo>
                  <a:cubicBezTo>
                    <a:pt x="482" y="384"/>
                    <a:pt x="375" y="491"/>
                    <a:pt x="241" y="491"/>
                  </a:cubicBezTo>
                  <a:cubicBezTo>
                    <a:pt x="108" y="491"/>
                    <a:pt x="0" y="384"/>
                    <a:pt x="0" y="250"/>
                  </a:cubicBezTo>
                  <a:cubicBezTo>
                    <a:pt x="0" y="107"/>
                    <a:pt x="108" y="0"/>
                    <a:pt x="241" y="0"/>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a:off x="4964245" y="4101924"/>
              <a:ext cx="209301" cy="101417"/>
            </a:xfrm>
            <a:custGeom>
              <a:rect b="b" l="l" r="r" t="t"/>
              <a:pathLst>
                <a:path extrusionOk="0" h="956" w="1973">
                  <a:moveTo>
                    <a:pt x="955" y="955"/>
                  </a:moveTo>
                  <a:lnTo>
                    <a:pt x="1972" y="955"/>
                  </a:lnTo>
                  <a:lnTo>
                    <a:pt x="1972" y="1"/>
                  </a:lnTo>
                  <a:lnTo>
                    <a:pt x="1" y="1"/>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4685988" y="4101924"/>
              <a:ext cx="209301" cy="101417"/>
            </a:xfrm>
            <a:custGeom>
              <a:rect b="b" l="l" r="r" t="t"/>
              <a:pathLst>
                <a:path extrusionOk="0" h="956" w="1973">
                  <a:moveTo>
                    <a:pt x="1018" y="955"/>
                  </a:moveTo>
                  <a:lnTo>
                    <a:pt x="1972" y="1"/>
                  </a:lnTo>
                  <a:lnTo>
                    <a:pt x="1" y="1"/>
                  </a:lnTo>
                  <a:lnTo>
                    <a:pt x="1" y="955"/>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5073086" y="4232513"/>
              <a:ext cx="100460" cy="163795"/>
            </a:xfrm>
            <a:custGeom>
              <a:rect b="b" l="l" r="r" t="t"/>
              <a:pathLst>
                <a:path extrusionOk="0" h="1544" w="947">
                  <a:moveTo>
                    <a:pt x="634" y="598"/>
                  </a:moveTo>
                  <a:lnTo>
                    <a:pt x="331" y="598"/>
                  </a:lnTo>
                  <a:lnTo>
                    <a:pt x="331" y="331"/>
                  </a:lnTo>
                  <a:lnTo>
                    <a:pt x="634" y="331"/>
                  </a:lnTo>
                  <a:close/>
                  <a:moveTo>
                    <a:pt x="634" y="1205"/>
                  </a:moveTo>
                  <a:lnTo>
                    <a:pt x="331" y="1205"/>
                  </a:lnTo>
                  <a:lnTo>
                    <a:pt x="331" y="928"/>
                  </a:lnTo>
                  <a:lnTo>
                    <a:pt x="634" y="928"/>
                  </a:lnTo>
                  <a:close/>
                  <a:moveTo>
                    <a:pt x="946" y="1"/>
                  </a:moveTo>
                  <a:lnTo>
                    <a:pt x="0" y="1"/>
                  </a:lnTo>
                  <a:lnTo>
                    <a:pt x="0" y="1544"/>
                  </a:lnTo>
                  <a:lnTo>
                    <a:pt x="946" y="1544"/>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a:off x="4814667" y="4108501"/>
              <a:ext cx="230093" cy="287809"/>
            </a:xfrm>
            <a:custGeom>
              <a:rect b="b" l="l" r="r" t="t"/>
              <a:pathLst>
                <a:path extrusionOk="0" h="2713" w="2169">
                  <a:moveTo>
                    <a:pt x="1089" y="1839"/>
                  </a:moveTo>
                  <a:cubicBezTo>
                    <a:pt x="804" y="1839"/>
                    <a:pt x="572" y="1607"/>
                    <a:pt x="572" y="1330"/>
                  </a:cubicBezTo>
                  <a:cubicBezTo>
                    <a:pt x="572" y="1045"/>
                    <a:pt x="804" y="813"/>
                    <a:pt x="1089" y="813"/>
                  </a:cubicBezTo>
                  <a:cubicBezTo>
                    <a:pt x="1375" y="813"/>
                    <a:pt x="1598" y="1045"/>
                    <a:pt x="1598" y="1330"/>
                  </a:cubicBezTo>
                  <a:cubicBezTo>
                    <a:pt x="1598" y="1607"/>
                    <a:pt x="1375" y="1839"/>
                    <a:pt x="1089" y="1839"/>
                  </a:cubicBezTo>
                  <a:close/>
                  <a:moveTo>
                    <a:pt x="2169" y="1089"/>
                  </a:moveTo>
                  <a:lnTo>
                    <a:pt x="1089" y="1"/>
                  </a:lnTo>
                  <a:lnTo>
                    <a:pt x="1" y="1089"/>
                  </a:lnTo>
                  <a:lnTo>
                    <a:pt x="1" y="2713"/>
                  </a:lnTo>
                  <a:lnTo>
                    <a:pt x="2169" y="2713"/>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a:off x="4828882" y="3959030"/>
              <a:ext cx="202618" cy="61635"/>
            </a:xfrm>
            <a:custGeom>
              <a:rect b="b" l="l" r="r" t="t"/>
              <a:pathLst>
                <a:path extrusionOk="0" h="581" w="1910">
                  <a:moveTo>
                    <a:pt x="955" y="268"/>
                  </a:moveTo>
                  <a:cubicBezTo>
                    <a:pt x="1241" y="268"/>
                    <a:pt x="1508" y="375"/>
                    <a:pt x="1714" y="580"/>
                  </a:cubicBezTo>
                  <a:lnTo>
                    <a:pt x="1910" y="393"/>
                  </a:lnTo>
                  <a:cubicBezTo>
                    <a:pt x="1651" y="134"/>
                    <a:pt x="1312" y="0"/>
                    <a:pt x="955" y="0"/>
                  </a:cubicBezTo>
                  <a:cubicBezTo>
                    <a:pt x="599" y="0"/>
                    <a:pt x="260" y="134"/>
                    <a:pt x="1" y="393"/>
                  </a:cubicBezTo>
                  <a:lnTo>
                    <a:pt x="197" y="580"/>
                  </a:lnTo>
                  <a:cubicBezTo>
                    <a:pt x="393" y="375"/>
                    <a:pt x="670" y="268"/>
                    <a:pt x="955" y="268"/>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a:off x="4869618" y="4015785"/>
              <a:ext cx="121252" cy="45510"/>
            </a:xfrm>
            <a:custGeom>
              <a:rect b="b" l="l" r="r" t="t"/>
              <a:pathLst>
                <a:path extrusionOk="0" h="429" w="1143">
                  <a:moveTo>
                    <a:pt x="0" y="233"/>
                  </a:moveTo>
                  <a:lnTo>
                    <a:pt x="188" y="429"/>
                  </a:lnTo>
                  <a:cubicBezTo>
                    <a:pt x="295" y="322"/>
                    <a:pt x="429" y="268"/>
                    <a:pt x="571" y="268"/>
                  </a:cubicBezTo>
                  <a:cubicBezTo>
                    <a:pt x="714" y="268"/>
                    <a:pt x="848" y="322"/>
                    <a:pt x="955" y="429"/>
                  </a:cubicBezTo>
                  <a:lnTo>
                    <a:pt x="1142" y="233"/>
                  </a:lnTo>
                  <a:cubicBezTo>
                    <a:pt x="991" y="81"/>
                    <a:pt x="785" y="1"/>
                    <a:pt x="571" y="1"/>
                  </a:cubicBezTo>
                  <a:cubicBezTo>
                    <a:pt x="357" y="1"/>
                    <a:pt x="152" y="81"/>
                    <a:pt x="0" y="233"/>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64" name="Google Shape;264;p32"/>
          <p:cNvGraphicFramePr/>
          <p:nvPr/>
        </p:nvGraphicFramePr>
        <p:xfrm>
          <a:off x="443125" y="1062500"/>
          <a:ext cx="3000000" cy="3000000"/>
        </p:xfrm>
        <a:graphic>
          <a:graphicData uri="http://schemas.openxmlformats.org/drawingml/2006/table">
            <a:tbl>
              <a:tblPr>
                <a:noFill/>
                <a:tableStyleId>{565DDABB-280F-4DCF-809B-B15A3AAA2EC5}</a:tableStyleId>
              </a:tblPr>
              <a:tblGrid>
                <a:gridCol w="1572425"/>
                <a:gridCol w="1572425"/>
                <a:gridCol w="1572425"/>
              </a:tblGrid>
              <a:tr h="265225">
                <a:tc>
                  <a:txBody>
                    <a:bodyPr/>
                    <a:lstStyle/>
                    <a:p>
                      <a:pPr indent="0" lvl="0" marL="0" rtl="1" algn="ctr">
                        <a:lnSpc>
                          <a:spcPct val="115000"/>
                        </a:lnSpc>
                        <a:spcBef>
                          <a:spcPts val="0"/>
                        </a:spcBef>
                        <a:spcAft>
                          <a:spcPts val="0"/>
                        </a:spcAft>
                        <a:buClr>
                          <a:schemeClr val="dk1"/>
                        </a:buClr>
                        <a:buSzPts val="1100"/>
                        <a:buFont typeface="Arial"/>
                        <a:buNone/>
                      </a:pPr>
                      <a:r>
                        <a:rPr b="1" lang="ar" sz="700">
                          <a:solidFill>
                            <a:schemeClr val="lt1"/>
                          </a:solidFill>
                        </a:rPr>
                        <a:t>البند</a:t>
                      </a:r>
                      <a:endParaRPr sz="800"/>
                    </a:p>
                  </a:txBody>
                  <a:tcPr marT="91425" marB="91425" marR="91425" marL="91425"/>
                </a:tc>
                <a:tc>
                  <a:txBody>
                    <a:bodyPr/>
                    <a:lstStyle/>
                    <a:p>
                      <a:pPr indent="0" lvl="0" marL="0" rtl="0" algn="ctr">
                        <a:lnSpc>
                          <a:spcPct val="115000"/>
                        </a:lnSpc>
                        <a:spcBef>
                          <a:spcPts val="0"/>
                        </a:spcBef>
                        <a:spcAft>
                          <a:spcPts val="0"/>
                        </a:spcAft>
                        <a:buNone/>
                      </a:pPr>
                      <a:r>
                        <a:rPr b="1" lang="ar" sz="700">
                          <a:solidFill>
                            <a:schemeClr val="lt1"/>
                          </a:solidFill>
                        </a:rPr>
                        <a:t>تفاصيل الحساب</a:t>
                      </a:r>
                      <a:endParaRPr b="1" sz="700">
                        <a:solidFill>
                          <a:schemeClr val="lt1"/>
                        </a:solidFill>
                      </a:endParaRPr>
                    </a:p>
                  </a:txBody>
                  <a:tcPr marT="91425" marB="91425" marR="91425" marL="91425"/>
                </a:tc>
                <a:tc>
                  <a:txBody>
                    <a:bodyPr/>
                    <a:lstStyle/>
                    <a:p>
                      <a:pPr indent="0" lvl="0" marL="0" rtl="1" algn="ctr">
                        <a:lnSpc>
                          <a:spcPct val="115000"/>
                        </a:lnSpc>
                        <a:spcBef>
                          <a:spcPts val="0"/>
                        </a:spcBef>
                        <a:spcAft>
                          <a:spcPts val="0"/>
                        </a:spcAft>
                        <a:buClr>
                          <a:schemeClr val="dk1"/>
                        </a:buClr>
                        <a:buSzPts val="1100"/>
                        <a:buFont typeface="Arial"/>
                        <a:buNone/>
                      </a:pPr>
                      <a:r>
                        <a:rPr b="1" lang="ar" sz="700">
                          <a:solidFill>
                            <a:schemeClr val="lt1"/>
                          </a:solidFill>
                        </a:rPr>
                        <a:t>المبلغ (ريال سعودي)</a:t>
                      </a:r>
                      <a:endParaRPr sz="800"/>
                    </a:p>
                  </a:txBody>
                  <a:tcPr marT="91425" marB="91425" marR="91425" marL="91425"/>
                </a:tc>
              </a:tr>
              <a:tr h="423225">
                <a:tc>
                  <a:txBody>
                    <a:bodyPr/>
                    <a:lstStyle/>
                    <a:p>
                      <a:pPr indent="0" lvl="0" marL="0" rtl="1" algn="ctr">
                        <a:lnSpc>
                          <a:spcPct val="115000"/>
                        </a:lnSpc>
                        <a:spcBef>
                          <a:spcPts val="1200"/>
                        </a:spcBef>
                        <a:spcAft>
                          <a:spcPts val="1200"/>
                        </a:spcAft>
                        <a:buNone/>
                      </a:pPr>
                      <a:r>
                        <a:rPr lang="ar" sz="700">
                          <a:solidFill>
                            <a:schemeClr val="lt1"/>
                          </a:solidFill>
                        </a:rPr>
                        <a:t>تطوير النظام الذكي</a:t>
                      </a:r>
                      <a:endParaRPr sz="800"/>
                    </a:p>
                  </a:txBody>
                  <a:tcPr marT="91425" marB="91425" marR="91425" marL="91425"/>
                </a:tc>
                <a:tc>
                  <a:txBody>
                    <a:bodyPr/>
                    <a:lstStyle/>
                    <a:p>
                      <a:pPr indent="0" lvl="0" marL="0" rtl="1" algn="ctr">
                        <a:lnSpc>
                          <a:spcPct val="115000"/>
                        </a:lnSpc>
                        <a:spcBef>
                          <a:spcPts val="1200"/>
                        </a:spcBef>
                        <a:spcAft>
                          <a:spcPts val="1200"/>
                        </a:spcAft>
                        <a:buNone/>
                      </a:pPr>
                      <a:r>
                        <a:rPr lang="ar" sz="700">
                          <a:solidFill>
                            <a:schemeClr val="lt1"/>
                          </a:solidFill>
                        </a:rPr>
                        <a:t>تحسين نموذج التنبؤ بالإصابة + إدخال تقنيات التعرف على الأوضاع والتكتيكات عبر AI/ML.</a:t>
                      </a:r>
                      <a:endParaRPr sz="800"/>
                    </a:p>
                  </a:txBody>
                  <a:tcPr marT="91425" marB="91425" marR="91425" marL="91425"/>
                </a:tc>
                <a:tc>
                  <a:txBody>
                    <a:bodyPr/>
                    <a:lstStyle/>
                    <a:p>
                      <a:pPr indent="0" lvl="0" marL="0" rtl="0" algn="ctr">
                        <a:lnSpc>
                          <a:spcPct val="115000"/>
                        </a:lnSpc>
                        <a:spcBef>
                          <a:spcPts val="1200"/>
                        </a:spcBef>
                        <a:spcAft>
                          <a:spcPts val="1200"/>
                        </a:spcAft>
                        <a:buNone/>
                      </a:pPr>
                      <a:r>
                        <a:rPr lang="ar" sz="700">
                          <a:solidFill>
                            <a:schemeClr val="lt1"/>
                          </a:solidFill>
                        </a:rPr>
                        <a:t>12,000 </a:t>
                      </a:r>
                      <a:endParaRPr sz="700">
                        <a:solidFill>
                          <a:schemeClr val="lt1"/>
                        </a:solidFill>
                      </a:endParaRPr>
                    </a:p>
                  </a:txBody>
                  <a:tcPr marT="91425" marB="91425" marR="91425" marL="91425"/>
                </a:tc>
              </a:tr>
              <a:tr h="423225">
                <a:tc>
                  <a:txBody>
                    <a:bodyPr/>
                    <a:lstStyle/>
                    <a:p>
                      <a:pPr indent="0" lvl="0" marL="0" rtl="1" algn="ctr">
                        <a:lnSpc>
                          <a:spcPct val="115000"/>
                        </a:lnSpc>
                        <a:spcBef>
                          <a:spcPts val="1200"/>
                        </a:spcBef>
                        <a:spcAft>
                          <a:spcPts val="1200"/>
                        </a:spcAft>
                        <a:buNone/>
                      </a:pPr>
                      <a:r>
                        <a:rPr lang="ar" sz="700">
                          <a:solidFill>
                            <a:schemeClr val="lt1"/>
                          </a:solidFill>
                        </a:rPr>
                        <a:t>تصميم واجهة مستخدم UI/UX</a:t>
                      </a:r>
                      <a:endParaRPr sz="800"/>
                    </a:p>
                  </a:txBody>
                  <a:tcPr marT="91425" marB="91425" marR="91425" marL="91425"/>
                </a:tc>
                <a:tc>
                  <a:txBody>
                    <a:bodyPr/>
                    <a:lstStyle/>
                    <a:p>
                      <a:pPr indent="0" lvl="0" marL="0" rtl="1" algn="ctr">
                        <a:lnSpc>
                          <a:spcPct val="115000"/>
                        </a:lnSpc>
                        <a:spcBef>
                          <a:spcPts val="1200"/>
                        </a:spcBef>
                        <a:spcAft>
                          <a:spcPts val="1200"/>
                        </a:spcAft>
                        <a:buNone/>
                      </a:pPr>
                      <a:r>
                        <a:rPr lang="ar" sz="700">
                          <a:solidFill>
                            <a:schemeClr val="lt1"/>
                          </a:solidFill>
                        </a:rPr>
                        <a:t>اعادة بناء الواجهة كمنصة احترافية قابلة للتخصيص للاستخدام من قبل الفرق والمدربين.</a:t>
                      </a:r>
                      <a:endParaRPr sz="800"/>
                    </a:p>
                  </a:txBody>
                  <a:tcPr marT="91425" marB="91425" marR="91425" marL="91425"/>
                </a:tc>
                <a:tc>
                  <a:txBody>
                    <a:bodyPr/>
                    <a:lstStyle/>
                    <a:p>
                      <a:pPr indent="0" lvl="0" marL="0" rtl="0" algn="ctr">
                        <a:lnSpc>
                          <a:spcPct val="115000"/>
                        </a:lnSpc>
                        <a:spcBef>
                          <a:spcPts val="1200"/>
                        </a:spcBef>
                        <a:spcAft>
                          <a:spcPts val="1200"/>
                        </a:spcAft>
                        <a:buNone/>
                      </a:pPr>
                      <a:r>
                        <a:rPr lang="ar" sz="700">
                          <a:solidFill>
                            <a:schemeClr val="lt1"/>
                          </a:solidFill>
                        </a:rPr>
                        <a:t>8,000</a:t>
                      </a:r>
                      <a:endParaRPr sz="800"/>
                    </a:p>
                  </a:txBody>
                  <a:tcPr marT="91425" marB="91425" marR="91425" marL="91425"/>
                </a:tc>
              </a:tr>
              <a:tr h="423225">
                <a:tc>
                  <a:txBody>
                    <a:bodyPr/>
                    <a:lstStyle/>
                    <a:p>
                      <a:pPr indent="0" lvl="0" marL="0" rtl="1" algn="ctr">
                        <a:lnSpc>
                          <a:spcPct val="115000"/>
                        </a:lnSpc>
                        <a:spcBef>
                          <a:spcPts val="1200"/>
                        </a:spcBef>
                        <a:spcAft>
                          <a:spcPts val="1200"/>
                        </a:spcAft>
                        <a:buNone/>
                      </a:pPr>
                      <a:r>
                        <a:rPr lang="ar" sz="700">
                          <a:solidFill>
                            <a:schemeClr val="lt1"/>
                          </a:solidFill>
                        </a:rPr>
                        <a:t>بنية تحتية سحابية</a:t>
                      </a:r>
                      <a:endParaRPr sz="800"/>
                    </a:p>
                  </a:txBody>
                  <a:tcPr marT="91425" marB="91425" marR="91425" marL="91425"/>
                </a:tc>
                <a:tc>
                  <a:txBody>
                    <a:bodyPr/>
                    <a:lstStyle/>
                    <a:p>
                      <a:pPr indent="0" lvl="0" marL="0" rtl="1" algn="ctr">
                        <a:lnSpc>
                          <a:spcPct val="115000"/>
                        </a:lnSpc>
                        <a:spcBef>
                          <a:spcPts val="1200"/>
                        </a:spcBef>
                        <a:spcAft>
                          <a:spcPts val="1200"/>
                        </a:spcAft>
                        <a:buNone/>
                      </a:pPr>
                      <a:r>
                        <a:rPr lang="ar" sz="700">
                          <a:solidFill>
                            <a:schemeClr val="lt1"/>
                          </a:solidFill>
                        </a:rPr>
                        <a:t>استضافة الفيديوهات والتحليلات على Google Cloud/AWS (خوادم GPU + تخزين).</a:t>
                      </a:r>
                      <a:endParaRPr sz="800"/>
                    </a:p>
                  </a:txBody>
                  <a:tcPr marT="91425" marB="91425" marR="91425" marL="91425"/>
                </a:tc>
                <a:tc>
                  <a:txBody>
                    <a:bodyPr/>
                    <a:lstStyle/>
                    <a:p>
                      <a:pPr indent="0" lvl="0" marL="0" rtl="0" algn="ctr">
                        <a:lnSpc>
                          <a:spcPct val="115000"/>
                        </a:lnSpc>
                        <a:spcBef>
                          <a:spcPts val="1200"/>
                        </a:spcBef>
                        <a:spcAft>
                          <a:spcPts val="1200"/>
                        </a:spcAft>
                        <a:buNone/>
                      </a:pPr>
                      <a:r>
                        <a:rPr lang="ar" sz="700">
                          <a:solidFill>
                            <a:schemeClr val="lt1"/>
                          </a:solidFill>
                        </a:rPr>
                        <a:t>10,000 </a:t>
                      </a:r>
                      <a:endParaRPr sz="800"/>
                    </a:p>
                  </a:txBody>
                  <a:tcPr marT="91425" marB="91425" marR="91425" marL="91425"/>
                </a:tc>
              </a:tr>
              <a:tr h="423225">
                <a:tc>
                  <a:txBody>
                    <a:bodyPr/>
                    <a:lstStyle/>
                    <a:p>
                      <a:pPr indent="0" lvl="0" marL="0" rtl="1" algn="ctr">
                        <a:lnSpc>
                          <a:spcPct val="115000"/>
                        </a:lnSpc>
                        <a:spcBef>
                          <a:spcPts val="1200"/>
                        </a:spcBef>
                        <a:spcAft>
                          <a:spcPts val="1200"/>
                        </a:spcAft>
                        <a:buNone/>
                      </a:pPr>
                      <a:r>
                        <a:rPr lang="ar" sz="700">
                          <a:solidFill>
                            <a:schemeClr val="lt1"/>
                          </a:solidFill>
                        </a:rPr>
                        <a:t>بناء تطبيق موبايل</a:t>
                      </a:r>
                      <a:endParaRPr sz="800"/>
                    </a:p>
                  </a:txBody>
                  <a:tcPr marT="91425" marB="91425" marR="91425" marL="91425"/>
                </a:tc>
                <a:tc>
                  <a:txBody>
                    <a:bodyPr/>
                    <a:lstStyle/>
                    <a:p>
                      <a:pPr indent="0" lvl="0" marL="0" rtl="1" algn="ctr">
                        <a:lnSpc>
                          <a:spcPct val="115000"/>
                        </a:lnSpc>
                        <a:spcBef>
                          <a:spcPts val="1200"/>
                        </a:spcBef>
                        <a:spcAft>
                          <a:spcPts val="1200"/>
                        </a:spcAft>
                        <a:buNone/>
                      </a:pPr>
                      <a:r>
                        <a:rPr lang="ar" sz="700">
                          <a:solidFill>
                            <a:schemeClr val="lt1"/>
                          </a:solidFill>
                        </a:rPr>
                        <a:t>تطوير تطبيق تكميلي (iOS + Android) لعرض التحليلات ومتابعة أداء اللاعبين.</a:t>
                      </a:r>
                      <a:endParaRPr sz="800"/>
                    </a:p>
                  </a:txBody>
                  <a:tcPr marT="91425" marB="91425" marR="91425" marL="91425"/>
                </a:tc>
                <a:tc>
                  <a:txBody>
                    <a:bodyPr/>
                    <a:lstStyle/>
                    <a:p>
                      <a:pPr indent="0" lvl="0" marL="0" rtl="0" algn="ctr">
                        <a:lnSpc>
                          <a:spcPct val="115000"/>
                        </a:lnSpc>
                        <a:spcBef>
                          <a:spcPts val="1200"/>
                        </a:spcBef>
                        <a:spcAft>
                          <a:spcPts val="1200"/>
                        </a:spcAft>
                        <a:buNone/>
                      </a:pPr>
                      <a:r>
                        <a:rPr lang="ar" sz="700">
                          <a:solidFill>
                            <a:schemeClr val="lt1"/>
                          </a:solidFill>
                        </a:rPr>
                        <a:t>7</a:t>
                      </a:r>
                      <a:r>
                        <a:rPr lang="ar" sz="700">
                          <a:solidFill>
                            <a:schemeClr val="lt1"/>
                          </a:solidFill>
                        </a:rPr>
                        <a:t>,000 </a:t>
                      </a:r>
                      <a:endParaRPr sz="800"/>
                    </a:p>
                  </a:txBody>
                  <a:tcPr marT="91425" marB="91425" marR="91425" marL="91425"/>
                </a:tc>
              </a:tr>
              <a:tr h="423225">
                <a:tc>
                  <a:txBody>
                    <a:bodyPr/>
                    <a:lstStyle/>
                    <a:p>
                      <a:pPr indent="0" lvl="0" marL="0" rtl="1" algn="ctr">
                        <a:lnSpc>
                          <a:spcPct val="115000"/>
                        </a:lnSpc>
                        <a:spcBef>
                          <a:spcPts val="1200"/>
                        </a:spcBef>
                        <a:spcAft>
                          <a:spcPts val="1200"/>
                        </a:spcAft>
                        <a:buNone/>
                      </a:pPr>
                      <a:r>
                        <a:rPr lang="ar" sz="700">
                          <a:solidFill>
                            <a:schemeClr val="lt1"/>
                          </a:solidFill>
                        </a:rPr>
                        <a:t>تكامل البيانات</a:t>
                      </a:r>
                      <a:endParaRPr sz="800"/>
                    </a:p>
                  </a:txBody>
                  <a:tcPr marT="91425" marB="91425" marR="91425" marL="91425"/>
                </a:tc>
                <a:tc>
                  <a:txBody>
                    <a:bodyPr/>
                    <a:lstStyle/>
                    <a:p>
                      <a:pPr indent="0" lvl="0" marL="0" rtl="1" algn="ctr">
                        <a:lnSpc>
                          <a:spcPct val="115000"/>
                        </a:lnSpc>
                        <a:spcBef>
                          <a:spcPts val="1200"/>
                        </a:spcBef>
                        <a:spcAft>
                          <a:spcPts val="1200"/>
                        </a:spcAft>
                        <a:buNone/>
                      </a:pPr>
                      <a:r>
                        <a:rPr lang="ar" sz="700">
                          <a:solidFill>
                            <a:schemeClr val="lt1"/>
                          </a:solidFill>
                        </a:rPr>
                        <a:t>ربط مع APIs خارجية (FIFA, Opta, Wearables) لتوسيع مصادر البيانات.</a:t>
                      </a:r>
                      <a:endParaRPr sz="800"/>
                    </a:p>
                  </a:txBody>
                  <a:tcPr marT="91425" marB="91425" marR="91425" marL="91425"/>
                </a:tc>
                <a:tc>
                  <a:txBody>
                    <a:bodyPr/>
                    <a:lstStyle/>
                    <a:p>
                      <a:pPr indent="0" lvl="0" marL="0" rtl="0" algn="ctr">
                        <a:lnSpc>
                          <a:spcPct val="115000"/>
                        </a:lnSpc>
                        <a:spcBef>
                          <a:spcPts val="1200"/>
                        </a:spcBef>
                        <a:spcAft>
                          <a:spcPts val="1200"/>
                        </a:spcAft>
                        <a:buNone/>
                      </a:pPr>
                      <a:r>
                        <a:rPr lang="ar" sz="700">
                          <a:solidFill>
                            <a:schemeClr val="lt1"/>
                          </a:solidFill>
                        </a:rPr>
                        <a:t>5</a:t>
                      </a:r>
                      <a:r>
                        <a:rPr lang="ar" sz="700">
                          <a:solidFill>
                            <a:schemeClr val="lt1"/>
                          </a:solidFill>
                        </a:rPr>
                        <a:t>,000 </a:t>
                      </a:r>
                      <a:endParaRPr sz="800"/>
                    </a:p>
                  </a:txBody>
                  <a:tcPr marT="91425" marB="91425" marR="91425" marL="91425"/>
                </a:tc>
              </a:tr>
              <a:tr h="377625">
                <a:tc>
                  <a:txBody>
                    <a:bodyPr/>
                    <a:lstStyle/>
                    <a:p>
                      <a:pPr indent="0" lvl="0" marL="0" rtl="1" algn="ctr">
                        <a:lnSpc>
                          <a:spcPct val="115000"/>
                        </a:lnSpc>
                        <a:spcBef>
                          <a:spcPts val="1200"/>
                        </a:spcBef>
                        <a:spcAft>
                          <a:spcPts val="1200"/>
                        </a:spcAft>
                        <a:buNone/>
                      </a:pPr>
                      <a:r>
                        <a:rPr lang="ar" sz="700">
                          <a:solidFill>
                            <a:schemeClr val="lt1"/>
                          </a:solidFill>
                        </a:rPr>
                        <a:t>التسويق + الشراكات</a:t>
                      </a:r>
                      <a:endParaRPr sz="800"/>
                    </a:p>
                  </a:txBody>
                  <a:tcPr marT="91425" marB="91425" marR="91425" marL="91425"/>
                </a:tc>
                <a:tc>
                  <a:txBody>
                    <a:bodyPr/>
                    <a:lstStyle/>
                    <a:p>
                      <a:pPr indent="0" lvl="0" marL="0" rtl="1" algn="ctr">
                        <a:lnSpc>
                          <a:spcPct val="115000"/>
                        </a:lnSpc>
                        <a:spcBef>
                          <a:spcPts val="1200"/>
                        </a:spcBef>
                        <a:spcAft>
                          <a:spcPts val="1200"/>
                        </a:spcAft>
                        <a:buNone/>
                      </a:pPr>
                      <a:r>
                        <a:rPr lang="ar" sz="700">
                          <a:solidFill>
                            <a:schemeClr val="lt1"/>
                          </a:solidFill>
                        </a:rPr>
                        <a:t>اعداد محتوى تسويقي احترافي + بناء علاقات مع أكاديميات رياضية محلية.</a:t>
                      </a:r>
                      <a:endParaRPr sz="800"/>
                    </a:p>
                  </a:txBody>
                  <a:tcPr marT="91425" marB="91425" marR="91425" marL="91425"/>
                </a:tc>
                <a:tc>
                  <a:txBody>
                    <a:bodyPr/>
                    <a:lstStyle/>
                    <a:p>
                      <a:pPr indent="0" lvl="0" marL="0" rtl="0" algn="ctr">
                        <a:lnSpc>
                          <a:spcPct val="115000"/>
                        </a:lnSpc>
                        <a:spcBef>
                          <a:spcPts val="1200"/>
                        </a:spcBef>
                        <a:spcAft>
                          <a:spcPts val="1200"/>
                        </a:spcAft>
                        <a:buNone/>
                      </a:pPr>
                      <a:r>
                        <a:rPr lang="ar" sz="700">
                          <a:solidFill>
                            <a:schemeClr val="lt1"/>
                          </a:solidFill>
                        </a:rPr>
                        <a:t>5</a:t>
                      </a:r>
                      <a:r>
                        <a:rPr lang="ar" sz="700">
                          <a:solidFill>
                            <a:schemeClr val="lt1"/>
                          </a:solidFill>
                        </a:rPr>
                        <a:t>,000 </a:t>
                      </a:r>
                      <a:endParaRPr sz="800"/>
                    </a:p>
                  </a:txBody>
                  <a:tcPr marT="91425" marB="91425" marR="91425" marL="91425"/>
                </a:tc>
              </a:tr>
              <a:tr h="423225">
                <a:tc>
                  <a:txBody>
                    <a:bodyPr/>
                    <a:lstStyle/>
                    <a:p>
                      <a:pPr indent="0" lvl="0" marL="0" rtl="1" algn="ctr">
                        <a:lnSpc>
                          <a:spcPct val="115000"/>
                        </a:lnSpc>
                        <a:spcBef>
                          <a:spcPts val="1200"/>
                        </a:spcBef>
                        <a:spcAft>
                          <a:spcPts val="1200"/>
                        </a:spcAft>
                        <a:buNone/>
                      </a:pPr>
                      <a:r>
                        <a:rPr lang="ar" sz="700">
                          <a:solidFill>
                            <a:schemeClr val="lt1"/>
                          </a:solidFill>
                        </a:rPr>
                        <a:t>استشارات قانونية وتجارية</a:t>
                      </a:r>
                      <a:r>
                        <a:rPr lang="ar" sz="700">
                          <a:solidFill>
                            <a:schemeClr val="lt1"/>
                          </a:solidFill>
                        </a:rPr>
                        <a:t> </a:t>
                      </a:r>
                      <a:endParaRPr sz="800"/>
                    </a:p>
                  </a:txBody>
                  <a:tcPr marT="91425" marB="91425" marR="91425" marL="91425"/>
                </a:tc>
                <a:tc>
                  <a:txBody>
                    <a:bodyPr/>
                    <a:lstStyle/>
                    <a:p>
                      <a:pPr indent="0" lvl="0" marL="0" rtl="1" algn="ctr">
                        <a:lnSpc>
                          <a:spcPct val="115000"/>
                        </a:lnSpc>
                        <a:spcBef>
                          <a:spcPts val="1200"/>
                        </a:spcBef>
                        <a:spcAft>
                          <a:spcPts val="1200"/>
                        </a:spcAft>
                        <a:buNone/>
                      </a:pPr>
                      <a:r>
                        <a:rPr lang="ar" sz="700">
                          <a:solidFill>
                            <a:schemeClr val="lt1"/>
                          </a:solidFill>
                        </a:rPr>
                        <a:t>مراجعة حقوق البيانات + الاستعداد للتحول إلى شركة ناشئة رسمية (Startup).</a:t>
                      </a:r>
                      <a:endParaRPr sz="800"/>
                    </a:p>
                  </a:txBody>
                  <a:tcPr marT="91425" marB="91425" marR="91425" marL="91425"/>
                </a:tc>
                <a:tc>
                  <a:txBody>
                    <a:bodyPr/>
                    <a:lstStyle/>
                    <a:p>
                      <a:pPr indent="0" lvl="0" marL="0" rtl="0" algn="ctr">
                        <a:lnSpc>
                          <a:spcPct val="115000"/>
                        </a:lnSpc>
                        <a:spcBef>
                          <a:spcPts val="1200"/>
                        </a:spcBef>
                        <a:spcAft>
                          <a:spcPts val="1200"/>
                        </a:spcAft>
                        <a:buNone/>
                      </a:pPr>
                      <a:r>
                        <a:rPr lang="ar" sz="700">
                          <a:solidFill>
                            <a:schemeClr val="lt1"/>
                          </a:solidFill>
                        </a:rPr>
                        <a:t>3</a:t>
                      </a:r>
                      <a:r>
                        <a:rPr lang="ar" sz="700">
                          <a:solidFill>
                            <a:schemeClr val="lt1"/>
                          </a:solidFill>
                        </a:rPr>
                        <a:t>,000 </a:t>
                      </a:r>
                      <a:endParaRPr sz="800"/>
                    </a:p>
                  </a:txBody>
                  <a:tcPr marT="91425" marB="91425" marR="91425" marL="91425"/>
                </a:tc>
              </a:tr>
              <a:tr h="423225">
                <a:tc>
                  <a:txBody>
                    <a:bodyPr/>
                    <a:lstStyle/>
                    <a:p>
                      <a:pPr indent="0" lvl="0" marL="0" rtl="1" algn="ctr">
                        <a:lnSpc>
                          <a:spcPct val="115000"/>
                        </a:lnSpc>
                        <a:spcBef>
                          <a:spcPts val="1200"/>
                        </a:spcBef>
                        <a:spcAft>
                          <a:spcPts val="1200"/>
                        </a:spcAft>
                        <a:buNone/>
                      </a:pPr>
                      <a:r>
                        <a:rPr lang="ar" sz="700">
                          <a:solidFill>
                            <a:schemeClr val="lt1"/>
                          </a:solidFill>
                        </a:rPr>
                        <a:t>المبلغ الاجمالي</a:t>
                      </a:r>
                      <a:endParaRPr sz="700">
                        <a:solidFill>
                          <a:schemeClr val="lt1"/>
                        </a:solidFill>
                      </a:endParaRPr>
                    </a:p>
                  </a:txBody>
                  <a:tcPr marT="91425" marB="91425" marR="91425" marL="91425"/>
                </a:tc>
                <a:tc gridSpan="2">
                  <a:txBody>
                    <a:bodyPr/>
                    <a:lstStyle/>
                    <a:p>
                      <a:pPr indent="0" lvl="0" marL="0" rtl="1" algn="ctr">
                        <a:lnSpc>
                          <a:spcPct val="115000"/>
                        </a:lnSpc>
                        <a:spcBef>
                          <a:spcPts val="1200"/>
                        </a:spcBef>
                        <a:spcAft>
                          <a:spcPts val="1200"/>
                        </a:spcAft>
                        <a:buNone/>
                      </a:pPr>
                      <a:r>
                        <a:rPr lang="ar" sz="700">
                          <a:solidFill>
                            <a:schemeClr val="lt1"/>
                          </a:solidFill>
                        </a:rPr>
                        <a:t>50,000</a:t>
                      </a:r>
                      <a:endParaRPr sz="700">
                        <a:solidFill>
                          <a:schemeClr val="lt1"/>
                        </a:solidFill>
                      </a:endParaRPr>
                    </a:p>
                  </a:txBody>
                  <a:tcPr marT="91425" marB="91425" marR="91425" marL="91425"/>
                </a:tc>
                <a:tc hMerge="1"/>
              </a:tr>
            </a:tbl>
          </a:graphicData>
        </a:graphic>
      </p:graphicFrame>
      <p:sp>
        <p:nvSpPr>
          <p:cNvPr id="265" name="Google Shape;265;p32"/>
          <p:cNvSpPr txBox="1"/>
          <p:nvPr/>
        </p:nvSpPr>
        <p:spPr>
          <a:xfrm>
            <a:off x="5985725" y="1062500"/>
            <a:ext cx="2121000" cy="7746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ar" sz="1100">
                <a:solidFill>
                  <a:schemeClr val="lt1"/>
                </a:solidFill>
                <a:latin typeface="IBM Plex Sans Arabic"/>
                <a:ea typeface="IBM Plex Sans Arabic"/>
                <a:cs typeface="IBM Plex Sans Arabic"/>
                <a:sym typeface="IBM Plex Sans Arabic"/>
              </a:rPr>
              <a:t>نستهدف تمويلًا قدره</a:t>
            </a:r>
            <a:r>
              <a:rPr b="1" lang="ar" sz="1100">
                <a:solidFill>
                  <a:schemeClr val="lt1"/>
                </a:solidFill>
                <a:latin typeface="IBM Plex Sans Arabic"/>
                <a:ea typeface="IBM Plex Sans Arabic"/>
                <a:cs typeface="IBM Plex Sans Arabic"/>
                <a:sym typeface="IBM Plex Sans Arabic"/>
              </a:rPr>
              <a:t> 50,000 ريال</a:t>
            </a:r>
            <a:r>
              <a:rPr lang="ar" sz="1100">
                <a:solidFill>
                  <a:schemeClr val="lt1"/>
                </a:solidFill>
                <a:latin typeface="IBM Plex Sans Arabic"/>
                <a:ea typeface="IBM Plex Sans Arabic"/>
                <a:cs typeface="IBM Plex Sans Arabic"/>
                <a:sym typeface="IBM Plex Sans Arabic"/>
              </a:rPr>
              <a:t> سعودي لتغطية التحول من نموذج أولي إلى منتج متكامل قابل للنشر.</a:t>
            </a:r>
            <a:endParaRPr sz="1100">
              <a:solidFill>
                <a:schemeClr val="lt1"/>
              </a:solidFill>
              <a:latin typeface="IBM Plex Sans Arabic"/>
              <a:ea typeface="IBM Plex Sans Arabic"/>
              <a:cs typeface="IBM Plex Sans Arabic"/>
              <a:sym typeface="IBM Plex Sans Arabic"/>
            </a:endParaRPr>
          </a:p>
        </p:txBody>
      </p:sp>
      <p:sp>
        <p:nvSpPr>
          <p:cNvPr id="266" name="Google Shape;266;p32"/>
          <p:cNvSpPr/>
          <p:nvPr/>
        </p:nvSpPr>
        <p:spPr>
          <a:xfrm>
            <a:off x="8106725" y="1837100"/>
            <a:ext cx="511500" cy="457200"/>
          </a:xfrm>
          <a:prstGeom prst="ellipse">
            <a:avLst/>
          </a:prstGeom>
          <a:gradFill>
            <a:gsLst>
              <a:gs pos="0">
                <a:srgbClr val="8134EC">
                  <a:alpha val="50196"/>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32"/>
          <p:cNvGrpSpPr/>
          <p:nvPr/>
        </p:nvGrpSpPr>
        <p:grpSpPr>
          <a:xfrm>
            <a:off x="8242522" y="1977418"/>
            <a:ext cx="239975" cy="176878"/>
            <a:chOff x="4685988" y="2187438"/>
            <a:chExt cx="487555" cy="402269"/>
          </a:xfrm>
        </p:grpSpPr>
        <p:sp>
          <p:nvSpPr>
            <p:cNvPr id="268" name="Google Shape;268;p32"/>
            <p:cNvSpPr/>
            <p:nvPr/>
          </p:nvSpPr>
          <p:spPr>
            <a:xfrm>
              <a:off x="4685988" y="2532846"/>
              <a:ext cx="487555" cy="56862"/>
            </a:xfrm>
            <a:custGeom>
              <a:rect b="b" l="l" r="r" t="t"/>
              <a:pathLst>
                <a:path extrusionOk="0" h="536" w="4596">
                  <a:moveTo>
                    <a:pt x="1" y="1"/>
                  </a:moveTo>
                  <a:lnTo>
                    <a:pt x="4595" y="1"/>
                  </a:lnTo>
                  <a:lnTo>
                    <a:pt x="4595" y="536"/>
                  </a:lnTo>
                  <a:lnTo>
                    <a:pt x="1" y="536"/>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a:off x="4714419" y="2216717"/>
              <a:ext cx="430695" cy="286854"/>
            </a:xfrm>
            <a:custGeom>
              <a:rect b="b" l="l" r="r" t="t"/>
              <a:pathLst>
                <a:path extrusionOk="0" h="2704" w="4060">
                  <a:moveTo>
                    <a:pt x="4059" y="2704"/>
                  </a:moveTo>
                  <a:lnTo>
                    <a:pt x="4059" y="1"/>
                  </a:lnTo>
                  <a:lnTo>
                    <a:pt x="3176" y="1"/>
                  </a:lnTo>
                  <a:cubicBezTo>
                    <a:pt x="3399" y="269"/>
                    <a:pt x="3524" y="616"/>
                    <a:pt x="3515" y="991"/>
                  </a:cubicBezTo>
                  <a:cubicBezTo>
                    <a:pt x="3497" y="1776"/>
                    <a:pt x="2864" y="2419"/>
                    <a:pt x="2070" y="2436"/>
                  </a:cubicBezTo>
                  <a:cubicBezTo>
                    <a:pt x="1231" y="2463"/>
                    <a:pt x="545" y="1785"/>
                    <a:pt x="545" y="947"/>
                  </a:cubicBezTo>
                  <a:cubicBezTo>
                    <a:pt x="545" y="590"/>
                    <a:pt x="669" y="260"/>
                    <a:pt x="884" y="1"/>
                  </a:cubicBezTo>
                  <a:lnTo>
                    <a:pt x="0" y="1"/>
                  </a:lnTo>
                  <a:lnTo>
                    <a:pt x="0" y="2704"/>
                  </a:ln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4871528" y="2246102"/>
              <a:ext cx="43600" cy="141093"/>
            </a:xfrm>
            <a:custGeom>
              <a:rect b="b" l="l" r="r" t="t"/>
              <a:pathLst>
                <a:path extrusionOk="0" h="1330" w="411">
                  <a:moveTo>
                    <a:pt x="411" y="0"/>
                  </a:moveTo>
                  <a:cubicBezTo>
                    <a:pt x="179" y="63"/>
                    <a:pt x="0" y="277"/>
                    <a:pt x="0" y="536"/>
                  </a:cubicBezTo>
                  <a:lnTo>
                    <a:pt x="0" y="803"/>
                  </a:lnTo>
                  <a:cubicBezTo>
                    <a:pt x="0" y="1062"/>
                    <a:pt x="179" y="1276"/>
                    <a:pt x="411" y="1330"/>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4944407" y="2246102"/>
              <a:ext cx="43600" cy="141093"/>
            </a:xfrm>
            <a:custGeom>
              <a:rect b="b" l="l" r="r" t="t"/>
              <a:pathLst>
                <a:path extrusionOk="0" h="1330" w="411">
                  <a:moveTo>
                    <a:pt x="0" y="0"/>
                  </a:moveTo>
                  <a:lnTo>
                    <a:pt x="0" y="1330"/>
                  </a:lnTo>
                  <a:cubicBezTo>
                    <a:pt x="232" y="1276"/>
                    <a:pt x="411" y="1062"/>
                    <a:pt x="411" y="803"/>
                  </a:cubicBezTo>
                  <a:lnTo>
                    <a:pt x="411" y="536"/>
                  </a:lnTo>
                  <a:cubicBezTo>
                    <a:pt x="411" y="277"/>
                    <a:pt x="232" y="63"/>
                    <a:pt x="0" y="0"/>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4800558" y="2187438"/>
              <a:ext cx="258417" cy="259378"/>
            </a:xfrm>
            <a:custGeom>
              <a:rect b="b" l="l" r="r" t="t"/>
              <a:pathLst>
                <a:path extrusionOk="0" h="2445" w="2436">
                  <a:moveTo>
                    <a:pt x="2034" y="1089"/>
                  </a:moveTo>
                  <a:lnTo>
                    <a:pt x="2034" y="1347"/>
                  </a:lnTo>
                  <a:cubicBezTo>
                    <a:pt x="2034" y="1785"/>
                    <a:pt x="1686" y="2159"/>
                    <a:pt x="1249" y="2168"/>
                  </a:cubicBezTo>
                  <a:cubicBezTo>
                    <a:pt x="785" y="2186"/>
                    <a:pt x="402" y="1820"/>
                    <a:pt x="402" y="1356"/>
                  </a:cubicBezTo>
                  <a:lnTo>
                    <a:pt x="402" y="1098"/>
                  </a:lnTo>
                  <a:cubicBezTo>
                    <a:pt x="402" y="661"/>
                    <a:pt x="750" y="286"/>
                    <a:pt x="1187" y="268"/>
                  </a:cubicBezTo>
                  <a:cubicBezTo>
                    <a:pt x="1651" y="259"/>
                    <a:pt x="2034" y="625"/>
                    <a:pt x="2034" y="1089"/>
                  </a:cubicBezTo>
                  <a:close/>
                  <a:moveTo>
                    <a:pt x="0" y="1223"/>
                  </a:moveTo>
                  <a:cubicBezTo>
                    <a:pt x="0" y="1892"/>
                    <a:pt x="544" y="2445"/>
                    <a:pt x="1222" y="2445"/>
                  </a:cubicBezTo>
                  <a:cubicBezTo>
                    <a:pt x="1891" y="2445"/>
                    <a:pt x="2436" y="1892"/>
                    <a:pt x="2436" y="1223"/>
                  </a:cubicBezTo>
                  <a:cubicBezTo>
                    <a:pt x="2436" y="553"/>
                    <a:pt x="1891" y="0"/>
                    <a:pt x="1222" y="0"/>
                  </a:cubicBezTo>
                  <a:cubicBezTo>
                    <a:pt x="544" y="0"/>
                    <a:pt x="0" y="553"/>
                    <a:pt x="0" y="1223"/>
                  </a:cubicBezTo>
                  <a:close/>
                </a:path>
              </a:pathLst>
            </a:custGeom>
            <a:solidFill>
              <a:srgbClr val="CEABFF"/>
            </a:solidFill>
            <a:ln cap="flat" cmpd="sng" w="9525">
              <a:solidFill>
                <a:srgbClr val="FF2E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2"/>
          <p:cNvSpPr txBox="1"/>
          <p:nvPr/>
        </p:nvSpPr>
        <p:spPr>
          <a:xfrm>
            <a:off x="6732125" y="1947038"/>
            <a:ext cx="1374600" cy="2373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b="1" lang="ar" sz="1200">
                <a:solidFill>
                  <a:schemeClr val="lt1"/>
                </a:solidFill>
                <a:latin typeface="IBM Plex Sans Arabic"/>
                <a:ea typeface="IBM Plex Sans Arabic"/>
                <a:cs typeface="IBM Plex Sans Arabic"/>
                <a:sym typeface="IBM Plex Sans Arabic"/>
              </a:rPr>
              <a:t>العائد</a:t>
            </a:r>
            <a:r>
              <a:rPr b="1" lang="ar" sz="1200">
                <a:solidFill>
                  <a:schemeClr val="lt1"/>
                </a:solidFill>
                <a:latin typeface="IBM Plex Sans Arabic"/>
                <a:ea typeface="IBM Plex Sans Arabic"/>
                <a:cs typeface="IBM Plex Sans Arabic"/>
                <a:sym typeface="IBM Plex Sans Arabic"/>
              </a:rPr>
              <a:t> من التوسع:</a:t>
            </a:r>
            <a:endParaRPr b="1" sz="1200">
              <a:solidFill>
                <a:schemeClr val="lt1"/>
              </a:solidFill>
              <a:latin typeface="IBM Plex Sans Arabic"/>
              <a:ea typeface="IBM Plex Sans Arabic"/>
              <a:cs typeface="IBM Plex Sans Arabic"/>
              <a:sym typeface="IBM Plex Sans Arabic"/>
            </a:endParaRPr>
          </a:p>
        </p:txBody>
      </p:sp>
      <p:sp>
        <p:nvSpPr>
          <p:cNvPr id="274" name="Google Shape;274;p32"/>
          <p:cNvSpPr txBox="1"/>
          <p:nvPr/>
        </p:nvSpPr>
        <p:spPr>
          <a:xfrm>
            <a:off x="5240875" y="2294300"/>
            <a:ext cx="2940000" cy="1689300"/>
          </a:xfrm>
          <a:prstGeom prst="rect">
            <a:avLst/>
          </a:prstGeom>
          <a:noFill/>
          <a:ln>
            <a:noFill/>
          </a:ln>
        </p:spPr>
        <p:txBody>
          <a:bodyPr anchorCtr="0" anchor="t" bIns="91425" lIns="91425" spcFirstLastPara="1" rIns="91425" wrap="square" tIns="91425">
            <a:noAutofit/>
          </a:bodyPr>
          <a:lstStyle/>
          <a:p>
            <a:pPr indent="0" lvl="0" marL="0" rtl="1" algn="r">
              <a:lnSpc>
                <a:spcPct val="115000"/>
              </a:lnSpc>
              <a:spcBef>
                <a:spcPts val="400"/>
              </a:spcBef>
              <a:spcAft>
                <a:spcPts val="0"/>
              </a:spcAft>
              <a:buNone/>
            </a:pPr>
            <a:r>
              <a:rPr lang="ar" sz="1200">
                <a:solidFill>
                  <a:schemeClr val="lt1"/>
                </a:solidFill>
              </a:rPr>
              <a:t>إمكانية تقديم الخدمة للمدارس والأكاديميات الرياضية.</a:t>
            </a:r>
            <a:endParaRPr sz="1200">
              <a:solidFill>
                <a:schemeClr val="lt1"/>
              </a:solidFill>
            </a:endParaRPr>
          </a:p>
          <a:p>
            <a:pPr indent="0" lvl="0" marL="0" rtl="1" algn="r">
              <a:lnSpc>
                <a:spcPct val="115000"/>
              </a:lnSpc>
              <a:spcBef>
                <a:spcPts val="400"/>
              </a:spcBef>
              <a:spcAft>
                <a:spcPts val="0"/>
              </a:spcAft>
              <a:buNone/>
            </a:pPr>
            <a:r>
              <a:rPr lang="ar" sz="1200">
                <a:solidFill>
                  <a:schemeClr val="lt1"/>
                </a:solidFill>
              </a:rPr>
              <a:t>تقليل الإصابات عبر تنبيهات ذكية مبنية على الأداء.</a:t>
            </a:r>
            <a:endParaRPr sz="1200">
              <a:solidFill>
                <a:schemeClr val="lt1"/>
              </a:solidFill>
            </a:endParaRPr>
          </a:p>
          <a:p>
            <a:pPr indent="0" lvl="0" marL="0" rtl="1" algn="r">
              <a:lnSpc>
                <a:spcPct val="115000"/>
              </a:lnSpc>
              <a:spcBef>
                <a:spcPts val="400"/>
              </a:spcBef>
              <a:spcAft>
                <a:spcPts val="0"/>
              </a:spcAft>
              <a:buNone/>
            </a:pPr>
            <a:r>
              <a:rPr lang="ar" sz="1200">
                <a:solidFill>
                  <a:schemeClr val="lt1"/>
                </a:solidFill>
              </a:rPr>
              <a:t>دعم التحليل التكتيكي للمباريات بشكل آني.</a:t>
            </a:r>
            <a:endParaRPr sz="1200">
              <a:solidFill>
                <a:schemeClr val="lt1"/>
              </a:solidFill>
            </a:endParaRPr>
          </a:p>
          <a:p>
            <a:pPr indent="0" lvl="0" marL="0" rtl="1" algn="r">
              <a:lnSpc>
                <a:spcPct val="115000"/>
              </a:lnSpc>
              <a:spcBef>
                <a:spcPts val="400"/>
              </a:spcBef>
              <a:spcAft>
                <a:spcPts val="0"/>
              </a:spcAft>
              <a:buNone/>
            </a:pPr>
            <a:r>
              <a:rPr lang="ar" sz="1200">
                <a:solidFill>
                  <a:schemeClr val="lt1"/>
                </a:solidFill>
              </a:rPr>
              <a:t>بيع الاشتراك الشهري للمنصة كخدمة (SaaS) للأندية.</a:t>
            </a:r>
            <a:endParaRPr sz="1200">
              <a:solidFill>
                <a:schemeClr val="lt1"/>
              </a:solidFill>
            </a:endParaRPr>
          </a:p>
          <a:p>
            <a:pPr indent="0" lvl="0" marL="0" rtl="1" algn="r">
              <a:lnSpc>
                <a:spcPct val="115000"/>
              </a:lnSpc>
              <a:spcBef>
                <a:spcPts val="400"/>
              </a:spcBef>
              <a:spcAft>
                <a:spcPts val="0"/>
              </a:spcAft>
              <a:buNone/>
            </a:pPr>
            <a:r>
              <a:rPr lang="ar" sz="1200">
                <a:solidFill>
                  <a:schemeClr val="lt1"/>
                </a:solidFill>
              </a:rPr>
              <a:t>تعزيز التميز الفني والتكتيكي لدى الفرق السعودية بما يتماشى مع رؤية المملكة 2030.</a:t>
            </a:r>
            <a:endParaRPr sz="1200">
              <a:solidFill>
                <a:schemeClr val="lt1"/>
              </a:solidFill>
            </a:endParaRPr>
          </a:p>
          <a:p>
            <a:pPr indent="0" lvl="0" marL="0" rtl="1" algn="r">
              <a:lnSpc>
                <a:spcPct val="115000"/>
              </a:lnSpc>
              <a:spcBef>
                <a:spcPts val="40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latin typeface="IBM Plex Sans Arabic"/>
              <a:ea typeface="IBM Plex Sans Arabic"/>
              <a:cs typeface="IBM Plex Sans Arabic"/>
              <a:sym typeface="IBM Plex Sans Arabic"/>
            </a:endParaRPr>
          </a:p>
        </p:txBody>
      </p:sp>
      <p:sp>
        <p:nvSpPr>
          <p:cNvPr id="275" name="Google Shape;275;p32"/>
          <p:cNvSpPr/>
          <p:nvPr/>
        </p:nvSpPr>
        <p:spPr>
          <a:xfrm flipH="1">
            <a:off x="8180875" y="2418188"/>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76" name="Google Shape;276;p32"/>
          <p:cNvSpPr/>
          <p:nvPr/>
        </p:nvSpPr>
        <p:spPr>
          <a:xfrm flipH="1">
            <a:off x="8180888" y="2687113"/>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77" name="Google Shape;277;p32"/>
          <p:cNvSpPr/>
          <p:nvPr/>
        </p:nvSpPr>
        <p:spPr>
          <a:xfrm flipH="1">
            <a:off x="8180888" y="2956038"/>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78" name="Google Shape;278;p32"/>
          <p:cNvSpPr/>
          <p:nvPr/>
        </p:nvSpPr>
        <p:spPr>
          <a:xfrm flipH="1">
            <a:off x="8180888" y="3224963"/>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
        <p:nvSpPr>
          <p:cNvPr id="279" name="Google Shape;279;p32"/>
          <p:cNvSpPr/>
          <p:nvPr/>
        </p:nvSpPr>
        <p:spPr>
          <a:xfrm flipH="1">
            <a:off x="8180900" y="3493888"/>
            <a:ext cx="113700" cy="96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IBM Plex Sans Arabic"/>
              <a:ea typeface="IBM Plex Sans Arabic"/>
              <a:cs typeface="IBM Plex Sans Arabic"/>
              <a:sym typeface="IBM Plex Sans Arab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nvSpPr>
        <p:spPr>
          <a:xfrm>
            <a:off x="945706" y="539400"/>
            <a:ext cx="7478400" cy="514500"/>
          </a:xfrm>
          <a:prstGeom prst="rect">
            <a:avLst/>
          </a:prstGeom>
          <a:noFill/>
          <a:ln>
            <a:noFill/>
          </a:ln>
        </p:spPr>
        <p:txBody>
          <a:bodyPr anchorCtr="0" anchor="t"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2800"/>
              <a:buFont typeface="Arial"/>
              <a:buNone/>
            </a:pPr>
            <a:r>
              <a:rPr b="1" i="0" lang="ar" sz="2800" u="none" cap="none" strike="noStrike">
                <a:solidFill>
                  <a:srgbClr val="4654F0"/>
                </a:solidFill>
                <a:latin typeface="IBM Plex Sans Arabic"/>
                <a:ea typeface="IBM Plex Sans Arabic"/>
                <a:cs typeface="IBM Plex Sans Arabic"/>
                <a:sym typeface="IBM Plex Sans Arabic"/>
              </a:rPr>
              <a:t>البيانات المستخدمة</a:t>
            </a:r>
            <a:endParaRPr b="0" i="0" sz="2800" u="none" cap="none" strike="noStrike">
              <a:solidFill>
                <a:srgbClr val="4654F0"/>
              </a:solidFill>
              <a:latin typeface="IBM Plex Sans Arabic"/>
              <a:ea typeface="IBM Plex Sans Arabic"/>
              <a:cs typeface="IBM Plex Sans Arabic"/>
              <a:sym typeface="IBM Plex Sans Arabic"/>
            </a:endParaRPr>
          </a:p>
        </p:txBody>
      </p:sp>
      <p:sp>
        <p:nvSpPr>
          <p:cNvPr id="285" name="Google Shape;285;p33"/>
          <p:cNvSpPr txBox="1"/>
          <p:nvPr/>
        </p:nvSpPr>
        <p:spPr>
          <a:xfrm>
            <a:off x="988825" y="1408775"/>
            <a:ext cx="7489500" cy="630600"/>
          </a:xfrm>
          <a:prstGeom prst="rect">
            <a:avLst/>
          </a:prstGeom>
          <a:noFill/>
          <a:ln>
            <a:noFill/>
          </a:ln>
        </p:spPr>
        <p:txBody>
          <a:bodyPr anchorCtr="0" anchor="ctr" bIns="91425" lIns="91425" spcFirstLastPara="1" rIns="91425" wrap="square" tIns="91425">
            <a:noAutofit/>
          </a:bodyPr>
          <a:lstStyle/>
          <a:p>
            <a:pPr indent="0" lvl="0" marL="0" marR="0" rtl="1" algn="ctr">
              <a:lnSpc>
                <a:spcPct val="100000"/>
              </a:lnSpc>
              <a:spcBef>
                <a:spcPts val="0"/>
              </a:spcBef>
              <a:spcAft>
                <a:spcPts val="0"/>
              </a:spcAft>
              <a:buClr>
                <a:srgbClr val="000000"/>
              </a:buClr>
              <a:buSzPts val="1000"/>
              <a:buFont typeface="Arial"/>
              <a:buNone/>
            </a:pPr>
            <a:r>
              <a:rPr b="0" i="0" lang="ar" sz="1000" u="none" cap="none" strike="noStrike">
                <a:solidFill>
                  <a:srgbClr val="FFFFFF"/>
                </a:solidFill>
                <a:latin typeface="IBM Plex Sans Arabic"/>
                <a:ea typeface="IBM Plex Sans Arabic"/>
                <a:cs typeface="IBM Plex Sans Arabic"/>
                <a:sym typeface="IBM Plex Sans Arabic"/>
              </a:rPr>
              <a:t>يشرح القسم كل البيانات التي تم جمعها أو توليدها خلال المشروع، سواء كانت نصية مثل النصوص أو غير نصية مثل الصور والرسوم البيانية.</a:t>
            </a:r>
            <a:br>
              <a:rPr b="0" i="0" lang="ar" sz="1000" u="none" cap="none" strike="noStrike">
                <a:solidFill>
                  <a:srgbClr val="FFFFFF"/>
                </a:solidFill>
                <a:latin typeface="IBM Plex Sans Arabic"/>
                <a:ea typeface="IBM Plex Sans Arabic"/>
                <a:cs typeface="IBM Plex Sans Arabic"/>
                <a:sym typeface="IBM Plex Sans Arabic"/>
              </a:rPr>
            </a:br>
            <a:endParaRPr b="0" i="0" sz="1000" u="none" cap="none" strike="noStrike">
              <a:solidFill>
                <a:srgbClr val="FFFFFF"/>
              </a:solidFill>
              <a:latin typeface="IBM Plex Sans Arabic"/>
              <a:ea typeface="IBM Plex Sans Arabic"/>
              <a:cs typeface="IBM Plex Sans Arabic"/>
              <a:sym typeface="IBM Plex Sans Arabic"/>
            </a:endParaRPr>
          </a:p>
          <a:p>
            <a:pPr indent="-292100" lvl="0" marL="457200" marR="0" rtl="1" algn="r">
              <a:lnSpc>
                <a:spcPct val="100000"/>
              </a:lnSpc>
              <a:spcBef>
                <a:spcPts val="0"/>
              </a:spcBef>
              <a:spcAft>
                <a:spcPts val="0"/>
              </a:spcAft>
              <a:buClr>
                <a:srgbClr val="FFFFFF"/>
              </a:buClr>
              <a:buSzPts val="1000"/>
              <a:buFont typeface="IBM Plex Sans Arabic"/>
              <a:buChar char="●"/>
            </a:pPr>
            <a:r>
              <a:rPr b="0" i="0" lang="ar" sz="1000" u="none" cap="none" strike="noStrike">
                <a:solidFill>
                  <a:srgbClr val="FFFFFF"/>
                </a:solidFill>
                <a:latin typeface="IBM Plex Sans Arabic"/>
                <a:ea typeface="IBM Plex Sans Arabic"/>
                <a:cs typeface="IBM Plex Sans Arabic"/>
                <a:sym typeface="IBM Plex Sans Arabic"/>
              </a:rPr>
              <a:t>ما هي مصادر البيانات التي استخدمتها؟</a:t>
            </a:r>
            <a:endParaRPr b="0" i="0" sz="1000" u="none" cap="none" strike="noStrike">
              <a:solidFill>
                <a:srgbClr val="FFFFFF"/>
              </a:solidFill>
              <a:latin typeface="IBM Plex Sans Arabic"/>
              <a:ea typeface="IBM Plex Sans Arabic"/>
              <a:cs typeface="IBM Plex Sans Arabic"/>
              <a:sym typeface="IBM Plex Sans Arabic"/>
            </a:endParaRPr>
          </a:p>
          <a:p>
            <a:pPr indent="-292100" lvl="0" marL="457200" marR="0" rtl="1" algn="r">
              <a:lnSpc>
                <a:spcPct val="100000"/>
              </a:lnSpc>
              <a:spcBef>
                <a:spcPts val="0"/>
              </a:spcBef>
              <a:spcAft>
                <a:spcPts val="0"/>
              </a:spcAft>
              <a:buClr>
                <a:srgbClr val="FFFFFF"/>
              </a:buClr>
              <a:buSzPts val="1000"/>
              <a:buFont typeface="IBM Plex Sans Arabic"/>
              <a:buChar char="●"/>
            </a:pPr>
            <a:r>
              <a:rPr b="0" i="0" lang="ar" sz="1000" u="none" cap="none" strike="noStrike">
                <a:solidFill>
                  <a:srgbClr val="FFFFFF"/>
                </a:solidFill>
                <a:latin typeface="IBM Plex Sans Arabic"/>
                <a:ea typeface="IBM Plex Sans Arabic"/>
                <a:cs typeface="IBM Plex Sans Arabic"/>
                <a:sym typeface="IBM Plex Sans Arabic"/>
              </a:rPr>
              <a:t>ما الذي قمت به لتنظيفها أو معالجتها؟</a:t>
            </a:r>
            <a:endParaRPr b="0" i="0" sz="1000" u="none" cap="none" strike="noStrike">
              <a:solidFill>
                <a:srgbClr val="FFFFFF"/>
              </a:solidFill>
              <a:latin typeface="IBM Plex Sans Arabic"/>
              <a:ea typeface="IBM Plex Sans Arabic"/>
              <a:cs typeface="IBM Plex Sans Arabic"/>
              <a:sym typeface="IBM Plex Sans Arabic"/>
            </a:endParaRPr>
          </a:p>
          <a:p>
            <a:pPr indent="-292100" lvl="0" marL="457200" marR="0" rtl="1" algn="r">
              <a:lnSpc>
                <a:spcPct val="100000"/>
              </a:lnSpc>
              <a:spcBef>
                <a:spcPts val="0"/>
              </a:spcBef>
              <a:spcAft>
                <a:spcPts val="0"/>
              </a:spcAft>
              <a:buClr>
                <a:srgbClr val="FFFFFF"/>
              </a:buClr>
              <a:buSzPts val="1000"/>
              <a:buFont typeface="IBM Plex Sans Arabic"/>
              <a:buChar char="●"/>
            </a:pPr>
            <a:r>
              <a:rPr b="0" i="0" lang="ar" sz="1000" u="none" cap="none" strike="noStrike">
                <a:solidFill>
                  <a:srgbClr val="FFFFFF"/>
                </a:solidFill>
                <a:latin typeface="IBM Plex Sans Arabic"/>
                <a:ea typeface="IBM Plex Sans Arabic"/>
                <a:cs typeface="IBM Plex Sans Arabic"/>
                <a:sym typeface="IBM Plex Sans Arabic"/>
              </a:rPr>
              <a:t>ما هي التحديات التي واجهتك في جمع البيانات؟ (مثل صعوبة الوصول إلى البيانات البيومترية للرياضيين).</a:t>
            </a:r>
            <a:endParaRPr b="0" i="0" sz="1000" u="none" cap="none" strike="noStrike">
              <a:solidFill>
                <a:srgbClr val="FFFFFF"/>
              </a:solidFill>
              <a:latin typeface="IBM Plex Sans Arabic"/>
              <a:ea typeface="IBM Plex Sans Arabic"/>
              <a:cs typeface="IBM Plex Sans Arabic"/>
              <a:sym typeface="IBM Plex Sans Arabic"/>
            </a:endParaRPr>
          </a:p>
          <a:p>
            <a:pPr indent="0" lvl="0" marL="0" marR="0" rtl="1"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IBM Plex Sans Arabic"/>
              <a:ea typeface="IBM Plex Sans Arabic"/>
              <a:cs typeface="IBM Plex Sans Arabic"/>
              <a:sym typeface="IBM Plex Sans Arabic"/>
            </a:endParaRPr>
          </a:p>
        </p:txBody>
      </p:sp>
      <p:pic>
        <p:nvPicPr>
          <p:cNvPr id="286" name="Google Shape;286;p33" title="Chart">
            <a:hlinkClick r:id="rId3"/>
          </p:cNvPr>
          <p:cNvPicPr preferRelativeResize="0"/>
          <p:nvPr/>
        </p:nvPicPr>
        <p:blipFill rotWithShape="1">
          <a:blip r:embed="rId4">
            <a:alphaModFix/>
          </a:blip>
          <a:srcRect b="0" l="0" r="0" t="0"/>
          <a:stretch/>
        </p:blipFill>
        <p:spPr>
          <a:xfrm>
            <a:off x="5436700" y="2278000"/>
            <a:ext cx="2377750" cy="2312601"/>
          </a:xfrm>
          <a:prstGeom prst="rect">
            <a:avLst/>
          </a:prstGeom>
          <a:noFill/>
          <a:ln>
            <a:noFill/>
          </a:ln>
        </p:spPr>
      </p:pic>
      <p:sp>
        <p:nvSpPr>
          <p:cNvPr id="287" name="Google Shape;287;p33"/>
          <p:cNvSpPr txBox="1"/>
          <p:nvPr/>
        </p:nvSpPr>
        <p:spPr>
          <a:xfrm>
            <a:off x="3691845" y="2963254"/>
            <a:ext cx="16164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ar" sz="700" u="none" cap="none" strike="noStrike">
                <a:solidFill>
                  <a:srgbClr val="FFFFFF"/>
                </a:solidFill>
                <a:latin typeface="IBM Plex Sans Arabic"/>
                <a:ea typeface="IBM Plex Sans Arabic"/>
                <a:cs typeface="IBM Plex Sans Arabic"/>
                <a:sym typeface="IBM Plex Sans Arabic"/>
              </a:rPr>
              <a:t>Highlight the main sources of revenue</a:t>
            </a:r>
            <a:endParaRPr b="0" i="0" sz="700" u="none" cap="none" strike="noStrike">
              <a:solidFill>
                <a:srgbClr val="FFFFFF"/>
              </a:solidFill>
              <a:latin typeface="IBM Plex Sans Arabic"/>
              <a:ea typeface="IBM Plex Sans Arabic"/>
              <a:cs typeface="IBM Plex Sans Arabic"/>
              <a:sym typeface="IBM Plex Sans Arabic"/>
            </a:endParaRPr>
          </a:p>
        </p:txBody>
      </p:sp>
      <p:sp>
        <p:nvSpPr>
          <p:cNvPr id="288" name="Google Shape;288;p33"/>
          <p:cNvSpPr txBox="1"/>
          <p:nvPr/>
        </p:nvSpPr>
        <p:spPr>
          <a:xfrm>
            <a:off x="3691753" y="2692865"/>
            <a:ext cx="1616400" cy="344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ar" sz="1500" u="none" cap="none" strike="noStrike">
                <a:solidFill>
                  <a:srgbClr val="FFFFFF"/>
                </a:solidFill>
                <a:latin typeface="IBM Plex Sans Arabic"/>
                <a:ea typeface="IBM Plex Sans Arabic"/>
                <a:cs typeface="IBM Plex Sans Arabic"/>
                <a:sym typeface="IBM Plex Sans Arabic"/>
              </a:rPr>
              <a:t>2nd quarter</a:t>
            </a:r>
            <a:endParaRPr b="0" i="0" sz="1500" u="none" cap="none" strike="noStrike">
              <a:solidFill>
                <a:srgbClr val="FFFFFF"/>
              </a:solidFill>
              <a:latin typeface="IBM Plex Sans Arabic"/>
              <a:ea typeface="IBM Plex Sans Arabic"/>
              <a:cs typeface="IBM Plex Sans Arabic"/>
              <a:sym typeface="IBM Plex Sans Arabic"/>
            </a:endParaRPr>
          </a:p>
        </p:txBody>
      </p:sp>
      <p:sp>
        <p:nvSpPr>
          <p:cNvPr id="289" name="Google Shape;289;p33"/>
          <p:cNvSpPr txBox="1"/>
          <p:nvPr/>
        </p:nvSpPr>
        <p:spPr>
          <a:xfrm>
            <a:off x="1889265" y="2692865"/>
            <a:ext cx="1616400" cy="344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ar" sz="1500" u="none" cap="none" strike="noStrike">
                <a:solidFill>
                  <a:srgbClr val="FFFFFF"/>
                </a:solidFill>
                <a:latin typeface="IBM Plex Sans Arabic"/>
                <a:ea typeface="IBM Plex Sans Arabic"/>
                <a:cs typeface="IBM Plex Sans Arabic"/>
                <a:sym typeface="IBM Plex Sans Arabic"/>
              </a:rPr>
              <a:t>1st quarter</a:t>
            </a:r>
            <a:endParaRPr b="0" i="0" sz="1500" u="none" cap="none" strike="noStrike">
              <a:solidFill>
                <a:srgbClr val="FFFFFF"/>
              </a:solidFill>
              <a:latin typeface="IBM Plex Sans Arabic"/>
              <a:ea typeface="IBM Plex Sans Arabic"/>
              <a:cs typeface="IBM Plex Sans Arabic"/>
              <a:sym typeface="IBM Plex Sans Arabic"/>
            </a:endParaRPr>
          </a:p>
        </p:txBody>
      </p:sp>
      <p:sp>
        <p:nvSpPr>
          <p:cNvPr id="290" name="Google Shape;290;p33"/>
          <p:cNvSpPr txBox="1"/>
          <p:nvPr/>
        </p:nvSpPr>
        <p:spPr>
          <a:xfrm>
            <a:off x="1889275" y="2963254"/>
            <a:ext cx="16164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ar" sz="700" u="none" cap="none" strike="noStrike">
                <a:solidFill>
                  <a:srgbClr val="FFFFFF"/>
                </a:solidFill>
                <a:latin typeface="IBM Plex Sans Arabic"/>
                <a:ea typeface="IBM Plex Sans Arabic"/>
                <a:cs typeface="IBM Plex Sans Arabic"/>
                <a:sym typeface="IBM Plex Sans Arabic"/>
              </a:rPr>
              <a:t>Highlight the main sources of revenue</a:t>
            </a:r>
            <a:endParaRPr b="0" i="0" sz="700" u="none" cap="none" strike="noStrike">
              <a:solidFill>
                <a:srgbClr val="FFFFFF"/>
              </a:solidFill>
              <a:latin typeface="IBM Plex Sans Arabic"/>
              <a:ea typeface="IBM Plex Sans Arabic"/>
              <a:cs typeface="IBM Plex Sans Arabic"/>
              <a:sym typeface="IBM Plex Sans Arabic"/>
            </a:endParaRPr>
          </a:p>
        </p:txBody>
      </p:sp>
      <p:sp>
        <p:nvSpPr>
          <p:cNvPr id="291" name="Google Shape;291;p33"/>
          <p:cNvSpPr txBox="1"/>
          <p:nvPr/>
        </p:nvSpPr>
        <p:spPr>
          <a:xfrm>
            <a:off x="2312916" y="2278019"/>
            <a:ext cx="769200" cy="364800"/>
          </a:xfrm>
          <a:prstGeom prst="rect">
            <a:avLst/>
          </a:prstGeom>
          <a:solidFill>
            <a:srgbClr val="82D2F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ar" sz="1700" u="none" cap="none" strike="noStrike">
                <a:solidFill>
                  <a:srgbClr val="FFFFFF"/>
                </a:solidFill>
                <a:latin typeface="IBM Plex Sans Arabic SemiBold"/>
                <a:ea typeface="IBM Plex Sans Arabic SemiBold"/>
                <a:cs typeface="IBM Plex Sans Arabic SemiBold"/>
                <a:sym typeface="IBM Plex Sans Arabic SemiBold"/>
              </a:rPr>
              <a:t>20%</a:t>
            </a:r>
            <a:endParaRPr b="0" i="0" sz="1700" u="none" cap="none" strike="noStrike">
              <a:solidFill>
                <a:srgbClr val="FFFFFF"/>
              </a:solidFill>
              <a:latin typeface="IBM Plex Sans Arabic SemiBold"/>
              <a:ea typeface="IBM Plex Sans Arabic SemiBold"/>
              <a:cs typeface="IBM Plex Sans Arabic SemiBold"/>
              <a:sym typeface="IBM Plex Sans Arabic SemiBold"/>
            </a:endParaRPr>
          </a:p>
        </p:txBody>
      </p:sp>
      <p:sp>
        <p:nvSpPr>
          <p:cNvPr id="292" name="Google Shape;292;p33"/>
          <p:cNvSpPr txBox="1"/>
          <p:nvPr/>
        </p:nvSpPr>
        <p:spPr>
          <a:xfrm>
            <a:off x="4115410" y="2278012"/>
            <a:ext cx="769200" cy="364800"/>
          </a:xfrm>
          <a:prstGeom prst="rect">
            <a:avLst/>
          </a:prstGeom>
          <a:solidFill>
            <a:srgbClr val="B45FF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ar" sz="1700" u="none" cap="none" strike="noStrike">
                <a:solidFill>
                  <a:srgbClr val="FFFFFF"/>
                </a:solidFill>
                <a:latin typeface="IBM Plex Sans Arabic SemiBold"/>
                <a:ea typeface="IBM Plex Sans Arabic SemiBold"/>
                <a:cs typeface="IBM Plex Sans Arabic SemiBold"/>
                <a:sym typeface="IBM Plex Sans Arabic SemiBold"/>
              </a:rPr>
              <a:t>20%</a:t>
            </a:r>
            <a:endParaRPr b="0" i="0" sz="1700" u="none" cap="none" strike="noStrike">
              <a:solidFill>
                <a:srgbClr val="FFFFFF"/>
              </a:solidFill>
              <a:latin typeface="IBM Plex Sans Arabic SemiBold"/>
              <a:ea typeface="IBM Plex Sans Arabic SemiBold"/>
              <a:cs typeface="IBM Plex Sans Arabic SemiBold"/>
              <a:sym typeface="IBM Plex Sans Arabic SemiBold"/>
            </a:endParaRPr>
          </a:p>
        </p:txBody>
      </p:sp>
      <p:sp>
        <p:nvSpPr>
          <p:cNvPr id="293" name="Google Shape;293;p33"/>
          <p:cNvSpPr txBox="1"/>
          <p:nvPr/>
        </p:nvSpPr>
        <p:spPr>
          <a:xfrm>
            <a:off x="3691845" y="4220888"/>
            <a:ext cx="16164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ar" sz="700" u="none" cap="none" strike="noStrike">
                <a:solidFill>
                  <a:srgbClr val="FFFFFF"/>
                </a:solidFill>
                <a:latin typeface="IBM Plex Sans Arabic"/>
                <a:ea typeface="IBM Plex Sans Arabic"/>
                <a:cs typeface="IBM Plex Sans Arabic"/>
                <a:sym typeface="IBM Plex Sans Arabic"/>
              </a:rPr>
              <a:t>Highlight the main sources of revenue</a:t>
            </a:r>
            <a:endParaRPr b="0" i="0" sz="700" u="none" cap="none" strike="noStrike">
              <a:solidFill>
                <a:srgbClr val="FFFFFF"/>
              </a:solidFill>
              <a:latin typeface="IBM Plex Sans Arabic"/>
              <a:ea typeface="IBM Plex Sans Arabic"/>
              <a:cs typeface="IBM Plex Sans Arabic"/>
              <a:sym typeface="IBM Plex Sans Arabic"/>
            </a:endParaRPr>
          </a:p>
        </p:txBody>
      </p:sp>
      <p:sp>
        <p:nvSpPr>
          <p:cNvPr id="294" name="Google Shape;294;p33"/>
          <p:cNvSpPr txBox="1"/>
          <p:nvPr/>
        </p:nvSpPr>
        <p:spPr>
          <a:xfrm>
            <a:off x="3691753" y="3950498"/>
            <a:ext cx="1616400" cy="344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ar" sz="1500" u="none" cap="none" strike="noStrike">
                <a:solidFill>
                  <a:srgbClr val="FFFFFF"/>
                </a:solidFill>
                <a:latin typeface="IBM Plex Sans Arabic"/>
                <a:ea typeface="IBM Plex Sans Arabic"/>
                <a:cs typeface="IBM Plex Sans Arabic"/>
                <a:sym typeface="IBM Plex Sans Arabic"/>
              </a:rPr>
              <a:t>4th quarter</a:t>
            </a:r>
            <a:endParaRPr b="0" i="0" sz="1500" u="none" cap="none" strike="noStrike">
              <a:solidFill>
                <a:srgbClr val="FFFFFF"/>
              </a:solidFill>
              <a:latin typeface="IBM Plex Sans Arabic"/>
              <a:ea typeface="IBM Plex Sans Arabic"/>
              <a:cs typeface="IBM Plex Sans Arabic"/>
              <a:sym typeface="IBM Plex Sans Arabic"/>
            </a:endParaRPr>
          </a:p>
        </p:txBody>
      </p:sp>
      <p:sp>
        <p:nvSpPr>
          <p:cNvPr id="295" name="Google Shape;295;p33"/>
          <p:cNvSpPr txBox="1"/>
          <p:nvPr/>
        </p:nvSpPr>
        <p:spPr>
          <a:xfrm>
            <a:off x="1889265" y="3950498"/>
            <a:ext cx="1616400" cy="344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ar" sz="1500" u="none" cap="none" strike="noStrike">
                <a:solidFill>
                  <a:srgbClr val="FFFFFF"/>
                </a:solidFill>
                <a:latin typeface="IBM Plex Sans Arabic"/>
                <a:ea typeface="IBM Plex Sans Arabic"/>
                <a:cs typeface="IBM Plex Sans Arabic"/>
                <a:sym typeface="IBM Plex Sans Arabic"/>
              </a:rPr>
              <a:t>3rd quarter</a:t>
            </a:r>
            <a:endParaRPr b="0" i="0" sz="1500" u="none" cap="none" strike="noStrike">
              <a:solidFill>
                <a:srgbClr val="FFFFFF"/>
              </a:solidFill>
              <a:latin typeface="IBM Plex Sans Arabic"/>
              <a:ea typeface="IBM Plex Sans Arabic"/>
              <a:cs typeface="IBM Plex Sans Arabic"/>
              <a:sym typeface="IBM Plex Sans Arabic"/>
            </a:endParaRPr>
          </a:p>
        </p:txBody>
      </p:sp>
      <p:sp>
        <p:nvSpPr>
          <p:cNvPr id="296" name="Google Shape;296;p33"/>
          <p:cNvSpPr txBox="1"/>
          <p:nvPr/>
        </p:nvSpPr>
        <p:spPr>
          <a:xfrm>
            <a:off x="1889275" y="4220888"/>
            <a:ext cx="16164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ar" sz="700" u="none" cap="none" strike="noStrike">
                <a:solidFill>
                  <a:srgbClr val="FFFFFF"/>
                </a:solidFill>
                <a:latin typeface="IBM Plex Sans Arabic"/>
                <a:ea typeface="IBM Plex Sans Arabic"/>
                <a:cs typeface="IBM Plex Sans Arabic"/>
                <a:sym typeface="IBM Plex Sans Arabic"/>
              </a:rPr>
              <a:t>Highlight the main sources of revenue</a:t>
            </a:r>
            <a:endParaRPr b="0" i="0" sz="700" u="none" cap="none" strike="noStrike">
              <a:solidFill>
                <a:srgbClr val="FFFFFF"/>
              </a:solidFill>
              <a:latin typeface="IBM Plex Sans Arabic"/>
              <a:ea typeface="IBM Plex Sans Arabic"/>
              <a:cs typeface="IBM Plex Sans Arabic"/>
              <a:sym typeface="IBM Plex Sans Arabic"/>
            </a:endParaRPr>
          </a:p>
        </p:txBody>
      </p:sp>
      <p:sp>
        <p:nvSpPr>
          <p:cNvPr id="297" name="Google Shape;297;p33"/>
          <p:cNvSpPr txBox="1"/>
          <p:nvPr/>
        </p:nvSpPr>
        <p:spPr>
          <a:xfrm>
            <a:off x="2312916" y="3557753"/>
            <a:ext cx="769200" cy="364800"/>
          </a:xfrm>
          <a:prstGeom prst="rect">
            <a:avLst/>
          </a:prstGeom>
          <a:solidFill>
            <a:srgbClr val="FF2E7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ar" sz="1700" u="none" cap="none" strike="noStrike">
                <a:solidFill>
                  <a:srgbClr val="FFFFFF"/>
                </a:solidFill>
                <a:latin typeface="IBM Plex Sans Arabic SemiBold"/>
                <a:ea typeface="IBM Plex Sans Arabic SemiBold"/>
                <a:cs typeface="IBM Plex Sans Arabic SemiBold"/>
                <a:sym typeface="IBM Plex Sans Arabic SemiBold"/>
              </a:rPr>
              <a:t>35%</a:t>
            </a:r>
            <a:endParaRPr b="0" i="0" sz="1700" u="none" cap="none" strike="noStrike">
              <a:solidFill>
                <a:srgbClr val="FFFFFF"/>
              </a:solidFill>
              <a:latin typeface="IBM Plex Sans Arabic SemiBold"/>
              <a:ea typeface="IBM Plex Sans Arabic SemiBold"/>
              <a:cs typeface="IBM Plex Sans Arabic SemiBold"/>
              <a:sym typeface="IBM Plex Sans Arabic SemiBold"/>
            </a:endParaRPr>
          </a:p>
        </p:txBody>
      </p:sp>
      <p:sp>
        <p:nvSpPr>
          <p:cNvPr id="298" name="Google Shape;298;p33"/>
          <p:cNvSpPr txBox="1"/>
          <p:nvPr/>
        </p:nvSpPr>
        <p:spPr>
          <a:xfrm>
            <a:off x="4115410" y="3557753"/>
            <a:ext cx="769200" cy="364800"/>
          </a:xfrm>
          <a:prstGeom prst="rect">
            <a:avLst/>
          </a:prstGeom>
          <a:solidFill>
            <a:srgbClr val="4654F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ar" sz="1700" u="none" cap="none" strike="noStrike">
                <a:solidFill>
                  <a:srgbClr val="FFFFFF"/>
                </a:solidFill>
                <a:latin typeface="IBM Plex Sans Arabic SemiBold"/>
                <a:ea typeface="IBM Plex Sans Arabic SemiBold"/>
                <a:cs typeface="IBM Plex Sans Arabic SemiBold"/>
                <a:sym typeface="IBM Plex Sans Arabic SemiBold"/>
              </a:rPr>
              <a:t>25%</a:t>
            </a:r>
            <a:endParaRPr b="0" i="0" sz="1700" u="none" cap="none" strike="noStrike">
              <a:solidFill>
                <a:srgbClr val="FFFFFF"/>
              </a:solidFill>
              <a:latin typeface="IBM Plex Sans Arabic SemiBold"/>
              <a:ea typeface="IBM Plex Sans Arabic SemiBold"/>
              <a:cs typeface="IBM Plex Sans Arabic SemiBold"/>
              <a:sym typeface="IBM Plex Sans Arabic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